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2" r:id="rId7"/>
    <p:sldId id="287" r:id="rId8"/>
    <p:sldId id="288" r:id="rId9"/>
    <p:sldId id="295" r:id="rId10"/>
    <p:sldId id="296" r:id="rId11"/>
    <p:sldId id="289" r:id="rId12"/>
    <p:sldId id="261" r:id="rId13"/>
    <p:sldId id="275" r:id="rId14"/>
    <p:sldId id="276" r:id="rId15"/>
    <p:sldId id="277" r:id="rId16"/>
    <p:sldId id="278" r:id="rId17"/>
    <p:sldId id="279" r:id="rId18"/>
    <p:sldId id="267" r:id="rId19"/>
    <p:sldId id="262" r:id="rId20"/>
    <p:sldId id="269" r:id="rId21"/>
    <p:sldId id="266" r:id="rId22"/>
    <p:sldId id="265" r:id="rId23"/>
    <p:sldId id="264" r:id="rId24"/>
    <p:sldId id="268" r:id="rId25"/>
    <p:sldId id="290" r:id="rId26"/>
    <p:sldId id="293" r:id="rId27"/>
    <p:sldId id="286" r:id="rId28"/>
    <p:sldId id="291" r:id="rId29"/>
    <p:sldId id="280" r:id="rId30"/>
    <p:sldId id="298" r:id="rId31"/>
    <p:sldId id="281" r:id="rId32"/>
    <p:sldId id="282" r:id="rId33"/>
    <p:sldId id="283" r:id="rId34"/>
    <p:sldId id="284" r:id="rId35"/>
    <p:sldId id="285"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12/18/2021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923A1CC3-2375-41D4-9E03-427CAF2A4C1A}"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عنوان و زیرنوی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a-IR"/>
              <a:t>برای ویرایش نسخه اصلی سبک عنوان کلیک کنید</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AFF16868-8199-4C2C-A5B1-63AEE139F88E}"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نقل قول با زیرنویس">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a-IR"/>
              <a:t>برای ویرایش نسخه اصلی سبک عنوان کلیک کنید</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AAD9FF7F-6988-44CC-821B-644E70CD2F73}"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کارت نا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5C12C299-16B2-4475-990D-751901EACC14}"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12/18/2021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ی و مت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F34E6425-0181-43F2-84FC-787E803FD2F8}"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ا با عنو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76E86A4C-8E40-4F87-A4F0-01A0687C5742}"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a-IR"/>
              <a:t>برای افزودن تصویر نماد را کلیک کنید</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35E72C73-2D91-4E12-BA25-F0AA0C03599B}"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12/18/2021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hyperlink" Target="https://www.dr-pejmanmanesh.ir/article/14529/%D8%A8%D9%87%D8%AA%D8%B1%DB%8C%D9%86-%D8%AF%D8%B1%D9%85%D8%A7%D9%86-%D8%B3%D9%82%D8%B7--%D9%85%DA%A9%D8%B1%D8%B1%D8%AF%D8%B1%D8%A7%D8%B5%D9%81%D9%87%D8%A7%D9%86" TargetMode="External" /><Relationship Id="rId2" Type="http://schemas.openxmlformats.org/officeDocument/2006/relationships/hyperlink" Target="https://www.dr-pejmanmanesh.ir/tag/236/%D9%86%D8%A7%D8%A8%D8%A7%D8%B1%D9%88%D8%B1%DB%8C" TargetMode="External" /><Relationship Id="rId1" Type="http://schemas.openxmlformats.org/officeDocument/2006/relationships/slideLayout" Target="../slideLayouts/slideLayout2.xml" /><Relationship Id="rId5" Type="http://schemas.openxmlformats.org/officeDocument/2006/relationships/image" Target="../media/image30.jpeg" /><Relationship Id="rId4" Type="http://schemas.openxmlformats.org/officeDocument/2006/relationships/hyperlink" Target="https://www.dr-pejmanmanesh.ir/section/2677/%DB%8C%D8%A7%D8%A6%D8%B3%DA%AF%DB%8C" TargetMode="External" /></Relationships>
</file>

<file path=ppt/slides/_rels/slide28.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hyperlink" Target="https://www.paziresh24.com/blog/21902/%d8%a7%d9%88%d8%b1%d9%87-%d8%ae%d9%88%d9%86-%da%86%db%8c%d8%b3%d8%aa/" TargetMode="Externa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29146190-9C1E-E046-91D3-4444AEC849D6}"/>
              </a:ext>
            </a:extLst>
          </p:cNvPr>
          <p:cNvSpPr txBox="1">
            <a:spLocks noGrp="1"/>
          </p:cNvSpPr>
          <p:nvPr>
            <p:ph type="ctrTitle"/>
          </p:nvPr>
        </p:nvSpPr>
        <p:spPr bwMode="gray">
          <a:xfrm>
            <a:off x="1497618" y="358733"/>
            <a:ext cx="8825658" cy="5628410"/>
          </a:xfrm>
          <a:prstGeom prst="rect">
            <a:avLst/>
          </a:prstGeom>
        </p:spPr>
        <p:txBody>
          <a:bodyPr vert="horz" lIns="91440" tIns="45720" rIns="91440" bIns="45720" rtlCol="0" anchor="b">
            <a:noAutofit/>
          </a:bodyPr>
          <a:lstStyle>
            <a:lvl1pPr algn="l" defTabSz="457200" rtl="1" eaLnBrk="1" latinLnBrk="0" hangingPunct="1">
              <a:spcBef>
                <a:spcPct val="0"/>
              </a:spcBef>
              <a:buNone/>
              <a:defRPr sz="54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3600" b="1">
                <a:solidFill>
                  <a:schemeClr val="bg1">
                    <a:lumMod val="90000"/>
                    <a:lumOff val="10000"/>
                  </a:schemeClr>
                </a:solidFill>
              </a:rPr>
              <a:t>بسم الله الرحمن الرحیم </a:t>
            </a:r>
            <a:br>
              <a:rPr lang="fa-IR" sz="3600" b="1">
                <a:solidFill>
                  <a:schemeClr val="bg1">
                    <a:lumMod val="90000"/>
                    <a:lumOff val="10000"/>
                  </a:schemeClr>
                </a:solidFill>
              </a:rPr>
            </a:br>
            <a:br>
              <a:rPr lang="fa-IR" sz="2800" b="1">
                <a:solidFill>
                  <a:schemeClr val="bg1">
                    <a:lumMod val="90000"/>
                    <a:lumOff val="10000"/>
                  </a:schemeClr>
                </a:solidFill>
              </a:rPr>
            </a:br>
            <a:br>
              <a:rPr lang="fa-IR" sz="2800" b="1">
                <a:solidFill>
                  <a:schemeClr val="bg1">
                    <a:lumMod val="90000"/>
                    <a:lumOff val="10000"/>
                  </a:schemeClr>
                </a:solidFill>
              </a:rPr>
            </a:br>
            <a:r>
              <a:rPr lang="fa-IR" sz="2800" b="1">
                <a:solidFill>
                  <a:schemeClr val="bg1">
                    <a:lumMod val="90000"/>
                    <a:lumOff val="10000"/>
                  </a:schemeClr>
                </a:solidFill>
              </a:rPr>
              <a:t>مورنینگ پزشکی خانواده دانشگاه علوم پزشکی تهران</a:t>
            </a:r>
            <a:br>
              <a:rPr lang="fa-IR" sz="2800" b="1">
                <a:solidFill>
                  <a:schemeClr val="bg1">
                    <a:lumMod val="90000"/>
                    <a:lumOff val="10000"/>
                  </a:schemeClr>
                </a:solidFill>
              </a:rPr>
            </a:br>
            <a:br>
              <a:rPr lang="fa-IR" sz="2800" b="1">
                <a:solidFill>
                  <a:schemeClr val="bg1">
                    <a:lumMod val="90000"/>
                    <a:lumOff val="10000"/>
                  </a:schemeClr>
                </a:solidFill>
              </a:rPr>
            </a:br>
            <a:r>
              <a:rPr lang="fa-IR" sz="2800" b="1">
                <a:solidFill>
                  <a:schemeClr val="bg1">
                    <a:lumMod val="90000"/>
                    <a:lumOff val="10000"/>
                  </a:schemeClr>
                </a:solidFill>
              </a:rPr>
              <a:t> بیمار خانم ۴۱ ساله با شکایت </a:t>
            </a:r>
            <a:r>
              <a:rPr lang="en-US" sz="2800" b="1">
                <a:solidFill>
                  <a:schemeClr val="bg1">
                    <a:lumMod val="90000"/>
                    <a:lumOff val="10000"/>
                  </a:schemeClr>
                </a:solidFill>
              </a:rPr>
              <a:t>AUB </a:t>
            </a:r>
            <a:br>
              <a:rPr lang="fa-IR" sz="2800" b="1">
                <a:solidFill>
                  <a:schemeClr val="bg1">
                    <a:lumMod val="90000"/>
                    <a:lumOff val="10000"/>
                  </a:schemeClr>
                </a:solidFill>
              </a:rPr>
            </a:br>
            <a:br>
              <a:rPr lang="fa-IR" sz="2800" b="1">
                <a:solidFill>
                  <a:schemeClr val="bg1">
                    <a:lumMod val="90000"/>
                    <a:lumOff val="10000"/>
                  </a:schemeClr>
                </a:solidFill>
              </a:rPr>
            </a:br>
            <a:r>
              <a:rPr lang="fa-IR" sz="2800" b="1">
                <a:solidFill>
                  <a:schemeClr val="bg1">
                    <a:lumMod val="90000"/>
                    <a:lumOff val="10000"/>
                  </a:schemeClr>
                </a:solidFill>
              </a:rPr>
              <a:t>ارائه دهنده:دکتر امید فردین مهر،دستیار پزشکی خانواده </a:t>
            </a:r>
            <a:br>
              <a:rPr lang="fa-IR" sz="2800" b="1">
                <a:solidFill>
                  <a:schemeClr val="bg1">
                    <a:lumMod val="90000"/>
                    <a:lumOff val="10000"/>
                  </a:schemeClr>
                </a:solidFill>
              </a:rPr>
            </a:br>
            <a:br>
              <a:rPr lang="fa-IR" sz="2800" b="1">
                <a:solidFill>
                  <a:schemeClr val="bg1">
                    <a:lumMod val="90000"/>
                    <a:lumOff val="10000"/>
                  </a:schemeClr>
                </a:solidFill>
              </a:rPr>
            </a:br>
            <a:r>
              <a:rPr lang="fa-IR" sz="2800" b="1">
                <a:solidFill>
                  <a:schemeClr val="bg1">
                    <a:lumMod val="90000"/>
                    <a:lumOff val="10000"/>
                  </a:schemeClr>
                </a:solidFill>
              </a:rPr>
              <a:t>استاد راهنما:سرکار خانم دکتر طاولی،دانشیار گروه زنان</a:t>
            </a:r>
            <a:br>
              <a:rPr lang="fa-IR" sz="2800" b="1">
                <a:solidFill>
                  <a:schemeClr val="bg1">
                    <a:lumMod val="90000"/>
                    <a:lumOff val="10000"/>
                  </a:schemeClr>
                </a:solidFill>
              </a:rPr>
            </a:br>
            <a:br>
              <a:rPr lang="fa-IR" sz="2800" b="1">
                <a:solidFill>
                  <a:schemeClr val="bg1">
                    <a:lumMod val="90000"/>
                    <a:lumOff val="10000"/>
                  </a:schemeClr>
                </a:solidFill>
              </a:rPr>
            </a:br>
            <a:r>
              <a:rPr lang="fa-IR" sz="2800" b="1">
                <a:solidFill>
                  <a:schemeClr val="bg1">
                    <a:lumMod val="90000"/>
                    <a:lumOff val="10000"/>
                  </a:schemeClr>
                </a:solidFill>
              </a:rPr>
              <a:t> آذر ماه ۱۴۰۰</a:t>
            </a:r>
          </a:p>
        </p:txBody>
      </p:sp>
    </p:spTree>
    <p:extLst>
      <p:ext uri="{BB962C8B-B14F-4D97-AF65-F5344CB8AC3E}">
        <p14:creationId xmlns:p14="http://schemas.microsoft.com/office/powerpoint/2010/main" val="4042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صویر 3">
            <a:extLst>
              <a:ext uri="{FF2B5EF4-FFF2-40B4-BE49-F238E27FC236}">
                <a16:creationId xmlns:a16="http://schemas.microsoft.com/office/drawing/2014/main" id="{578E7C7F-59B1-2B44-B2AA-A4CF9B1C198C}"/>
              </a:ext>
            </a:extLst>
          </p:cNvPr>
          <p:cNvPicPr>
            <a:picLocks noChangeAspect="1"/>
          </p:cNvPicPr>
          <p:nvPr/>
        </p:nvPicPr>
        <p:blipFill>
          <a:blip r:embed="rId2"/>
          <a:stretch>
            <a:fillRect/>
          </a:stretch>
        </p:blipFill>
        <p:spPr>
          <a:xfrm>
            <a:off x="4511260" y="136532"/>
            <a:ext cx="3169480" cy="6584936"/>
          </a:xfrm>
          <a:prstGeom prst="rect">
            <a:avLst/>
          </a:prstGeom>
        </p:spPr>
      </p:pic>
    </p:spTree>
    <p:extLst>
      <p:ext uri="{BB962C8B-B14F-4D97-AF65-F5344CB8AC3E}">
        <p14:creationId xmlns:p14="http://schemas.microsoft.com/office/powerpoint/2010/main" val="253871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F66FA9-E8DC-854F-BFFE-7317E6BDD95F}"/>
              </a:ext>
            </a:extLst>
          </p:cNvPr>
          <p:cNvSpPr>
            <a:spLocks noGrp="1"/>
          </p:cNvSpPr>
          <p:nvPr>
            <p:ph type="title"/>
          </p:nvPr>
        </p:nvSpPr>
        <p:spPr/>
        <p:txBody>
          <a:bodyPr/>
          <a:lstStyle/>
          <a:p>
            <a:r>
              <a:rPr lang="fa-IR" b="1"/>
              <a:t>:Differential diagnosis</a:t>
            </a:r>
          </a:p>
        </p:txBody>
      </p:sp>
      <p:sp>
        <p:nvSpPr>
          <p:cNvPr id="5" name="نگهدارنده مکان محتوا 4">
            <a:extLst>
              <a:ext uri="{FF2B5EF4-FFF2-40B4-BE49-F238E27FC236}">
                <a16:creationId xmlns:a16="http://schemas.microsoft.com/office/drawing/2014/main" id="{E3913DA6-B94C-9144-B012-CE1A57800FA0}"/>
              </a:ext>
            </a:extLst>
          </p:cNvPr>
          <p:cNvSpPr>
            <a:spLocks noGrp="1"/>
          </p:cNvSpPr>
          <p:nvPr>
            <p:ph idx="1"/>
          </p:nvPr>
        </p:nvSpPr>
        <p:spPr/>
        <p:txBody>
          <a:bodyPr/>
          <a:lstStyle/>
          <a:p>
            <a:endParaRPr lang="fa-IR"/>
          </a:p>
        </p:txBody>
      </p:sp>
    </p:spTree>
    <p:extLst>
      <p:ext uri="{BB962C8B-B14F-4D97-AF65-F5344CB8AC3E}">
        <p14:creationId xmlns:p14="http://schemas.microsoft.com/office/powerpoint/2010/main" val="184197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تصویر 10">
            <a:extLst>
              <a:ext uri="{FF2B5EF4-FFF2-40B4-BE49-F238E27FC236}">
                <a16:creationId xmlns:a16="http://schemas.microsoft.com/office/drawing/2014/main" id="{866859C7-9C32-8B48-9912-942CC349010D}"/>
              </a:ext>
            </a:extLst>
          </p:cNvPr>
          <p:cNvPicPr>
            <a:picLocks noChangeAspect="1"/>
          </p:cNvPicPr>
          <p:nvPr/>
        </p:nvPicPr>
        <p:blipFill>
          <a:blip r:embed="rId2"/>
          <a:stretch>
            <a:fillRect/>
          </a:stretch>
        </p:blipFill>
        <p:spPr>
          <a:xfrm>
            <a:off x="1914012" y="3342606"/>
            <a:ext cx="2746169" cy="3001224"/>
          </a:xfrm>
          <a:prstGeom prst="rect">
            <a:avLst/>
          </a:prstGeom>
        </p:spPr>
      </p:pic>
      <p:sp>
        <p:nvSpPr>
          <p:cNvPr id="4" name="کادر متن 3">
            <a:extLst>
              <a:ext uri="{FF2B5EF4-FFF2-40B4-BE49-F238E27FC236}">
                <a16:creationId xmlns:a16="http://schemas.microsoft.com/office/drawing/2014/main" id="{C8928BD6-C45D-3446-BDE4-D4E7DA790628}"/>
              </a:ext>
            </a:extLst>
          </p:cNvPr>
          <p:cNvSpPr txBox="1"/>
          <p:nvPr/>
        </p:nvSpPr>
        <p:spPr>
          <a:xfrm>
            <a:off x="742208" y="514169"/>
            <a:ext cx="7174675" cy="1390831"/>
          </a:xfrm>
          <a:prstGeom prst="rect">
            <a:avLst/>
          </a:prstGeom>
          <a:noFill/>
        </p:spPr>
        <p:txBody>
          <a:bodyPr wrap="square">
            <a:spAutoFit/>
          </a:bodyPr>
          <a:lstStyle/>
          <a:p>
            <a:r>
              <a:rPr lang="en-US" sz="2800">
                <a:solidFill>
                  <a:schemeClr val="bg1"/>
                </a:solidFill>
              </a:rPr>
              <a:t>PALM-COEIN classification system for abnormal uterine bleeding in nongravid reproductive-age women</a:t>
            </a:r>
            <a:endParaRPr lang="fa-IR" sz="2800">
              <a:solidFill>
                <a:schemeClr val="bg1"/>
              </a:solidFill>
            </a:endParaRPr>
          </a:p>
        </p:txBody>
      </p:sp>
      <p:sp>
        <p:nvSpPr>
          <p:cNvPr id="15" name="کادر متن 14">
            <a:extLst>
              <a:ext uri="{FF2B5EF4-FFF2-40B4-BE49-F238E27FC236}">
                <a16:creationId xmlns:a16="http://schemas.microsoft.com/office/drawing/2014/main" id="{E63CA7F7-5D4A-314B-BD8C-D6134A683F6C}"/>
              </a:ext>
            </a:extLst>
          </p:cNvPr>
          <p:cNvSpPr txBox="1"/>
          <p:nvPr/>
        </p:nvSpPr>
        <p:spPr>
          <a:xfrm>
            <a:off x="2996030" y="2515112"/>
            <a:ext cx="5065364" cy="646331"/>
          </a:xfrm>
          <a:prstGeom prst="rect">
            <a:avLst/>
          </a:prstGeom>
          <a:noFill/>
        </p:spPr>
        <p:txBody>
          <a:bodyPr wrap="square">
            <a:spAutoFit/>
          </a:bodyPr>
          <a:lstStyle/>
          <a:p>
            <a:r>
              <a:rPr lang="en-US" sz="3600" b="1">
                <a:latin typeface="Arial Black" panose="020B0604020202020204" pitchFamily="34" charset="0"/>
                <a:cs typeface="Arial Black" panose="020B0604020202020204" pitchFamily="34" charset="0"/>
              </a:rPr>
              <a:t>PALM     COEIN</a:t>
            </a:r>
            <a:endParaRPr lang="fa-IR" sz="3600" b="1">
              <a:latin typeface="Arial Black" panose="020B0604020202020204" pitchFamily="34" charset="0"/>
              <a:cs typeface="Arial Black" panose="020B0604020202020204" pitchFamily="34" charset="0"/>
            </a:endParaRPr>
          </a:p>
        </p:txBody>
      </p:sp>
      <p:pic>
        <p:nvPicPr>
          <p:cNvPr id="16" name="تصویر 16">
            <a:extLst>
              <a:ext uri="{FF2B5EF4-FFF2-40B4-BE49-F238E27FC236}">
                <a16:creationId xmlns:a16="http://schemas.microsoft.com/office/drawing/2014/main" id="{BCEC33E3-BC2F-A048-9CFB-BA75081D1CA0}"/>
              </a:ext>
            </a:extLst>
          </p:cNvPr>
          <p:cNvPicPr>
            <a:picLocks noChangeAspect="1"/>
          </p:cNvPicPr>
          <p:nvPr/>
        </p:nvPicPr>
        <p:blipFill>
          <a:blip r:embed="rId3"/>
          <a:stretch>
            <a:fillRect/>
          </a:stretch>
        </p:blipFill>
        <p:spPr>
          <a:xfrm>
            <a:off x="4873832" y="3529989"/>
            <a:ext cx="2805066" cy="2799246"/>
          </a:xfrm>
          <a:prstGeom prst="rect">
            <a:avLst/>
          </a:prstGeom>
        </p:spPr>
      </p:pic>
      <p:sp>
        <p:nvSpPr>
          <p:cNvPr id="20" name="کادر متن 19">
            <a:extLst>
              <a:ext uri="{FF2B5EF4-FFF2-40B4-BE49-F238E27FC236}">
                <a16:creationId xmlns:a16="http://schemas.microsoft.com/office/drawing/2014/main" id="{D57C4600-1FCE-BA43-B25F-01A065021B77}"/>
              </a:ext>
            </a:extLst>
          </p:cNvPr>
          <p:cNvSpPr txBox="1"/>
          <p:nvPr/>
        </p:nvSpPr>
        <p:spPr>
          <a:xfrm>
            <a:off x="5184074" y="0"/>
            <a:ext cx="1828800" cy="369332"/>
          </a:xfrm>
          <a:prstGeom prst="rect">
            <a:avLst/>
          </a:prstGeom>
          <a:noFill/>
        </p:spPr>
        <p:txBody>
          <a:bodyPr wrap="square" rtlCol="1">
            <a:spAutoFit/>
          </a:bodyPr>
          <a:lstStyle/>
          <a:p>
            <a:pPr algn="r"/>
            <a:endParaRPr lang="fa-IR">
              <a:solidFill>
                <a:srgbClr val="FFFF00"/>
              </a:solidFill>
            </a:endParaRPr>
          </a:p>
        </p:txBody>
      </p:sp>
      <p:pic>
        <p:nvPicPr>
          <p:cNvPr id="23" name="تصویر 23">
            <a:extLst>
              <a:ext uri="{FF2B5EF4-FFF2-40B4-BE49-F238E27FC236}">
                <a16:creationId xmlns:a16="http://schemas.microsoft.com/office/drawing/2014/main" id="{B594253D-628E-FF4D-89D5-0F2A99FDC5E7}"/>
              </a:ext>
            </a:extLst>
          </p:cNvPr>
          <p:cNvPicPr>
            <a:picLocks noChangeAspect="1"/>
          </p:cNvPicPr>
          <p:nvPr/>
        </p:nvPicPr>
        <p:blipFill>
          <a:blip r:embed="rId4"/>
          <a:stretch>
            <a:fillRect/>
          </a:stretch>
        </p:blipFill>
        <p:spPr>
          <a:xfrm>
            <a:off x="8386949" y="369332"/>
            <a:ext cx="3413261" cy="6186837"/>
          </a:xfrm>
          <a:prstGeom prst="rect">
            <a:avLst/>
          </a:prstGeom>
        </p:spPr>
      </p:pic>
    </p:spTree>
    <p:extLst>
      <p:ext uri="{BB962C8B-B14F-4D97-AF65-F5344CB8AC3E}">
        <p14:creationId xmlns:p14="http://schemas.microsoft.com/office/powerpoint/2010/main" val="31565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743B29-A0E4-B545-8D48-13050B5C4F4C}"/>
              </a:ext>
            </a:extLst>
          </p:cNvPr>
          <p:cNvSpPr>
            <a:spLocks noGrp="1"/>
          </p:cNvSpPr>
          <p:nvPr>
            <p:ph type="title"/>
          </p:nvPr>
        </p:nvSpPr>
        <p:spPr/>
        <p:txBody>
          <a:bodyPr/>
          <a:lstStyle/>
          <a:p>
            <a:r>
              <a:rPr lang="en-US" b="1"/>
              <a:t>Polyp :</a:t>
            </a:r>
            <a:endParaRPr lang="fa-IR" b="1"/>
          </a:p>
        </p:txBody>
      </p:sp>
      <p:pic>
        <p:nvPicPr>
          <p:cNvPr id="4" name="تصویر 4">
            <a:extLst>
              <a:ext uri="{FF2B5EF4-FFF2-40B4-BE49-F238E27FC236}">
                <a16:creationId xmlns:a16="http://schemas.microsoft.com/office/drawing/2014/main" id="{7DDFD003-BE3B-1044-A699-43E2D6B8E9FC}"/>
              </a:ext>
            </a:extLst>
          </p:cNvPr>
          <p:cNvPicPr>
            <a:picLocks noGrp="1" noChangeAspect="1"/>
          </p:cNvPicPr>
          <p:nvPr>
            <p:ph idx="1"/>
          </p:nvPr>
        </p:nvPicPr>
        <p:blipFill>
          <a:blip r:embed="rId2"/>
          <a:stretch>
            <a:fillRect/>
          </a:stretch>
        </p:blipFill>
        <p:spPr>
          <a:xfrm>
            <a:off x="2545693" y="2603500"/>
            <a:ext cx="6044927" cy="3416300"/>
          </a:xfrm>
        </p:spPr>
      </p:pic>
    </p:spTree>
    <p:extLst>
      <p:ext uri="{BB962C8B-B14F-4D97-AF65-F5344CB8AC3E}">
        <p14:creationId xmlns:p14="http://schemas.microsoft.com/office/powerpoint/2010/main" val="2854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DD75D5-FE27-2D4C-8720-77574FFD1F14}"/>
              </a:ext>
            </a:extLst>
          </p:cNvPr>
          <p:cNvSpPr>
            <a:spLocks noGrp="1"/>
          </p:cNvSpPr>
          <p:nvPr>
            <p:ph type="title"/>
          </p:nvPr>
        </p:nvSpPr>
        <p:spPr/>
        <p:txBody>
          <a:bodyPr/>
          <a:lstStyle/>
          <a:p>
            <a:r>
              <a:rPr lang="en-US" b="1"/>
              <a:t>Adenomyosis:</a:t>
            </a:r>
            <a:endParaRPr lang="fa-IR" b="1"/>
          </a:p>
        </p:txBody>
      </p:sp>
      <p:pic>
        <p:nvPicPr>
          <p:cNvPr id="4" name="تصویر 4">
            <a:extLst>
              <a:ext uri="{FF2B5EF4-FFF2-40B4-BE49-F238E27FC236}">
                <a16:creationId xmlns:a16="http://schemas.microsoft.com/office/drawing/2014/main" id="{A844302B-2EA5-A649-8158-3CE063BA0C2A}"/>
              </a:ext>
            </a:extLst>
          </p:cNvPr>
          <p:cNvPicPr>
            <a:picLocks noGrp="1" noChangeAspect="1"/>
          </p:cNvPicPr>
          <p:nvPr>
            <p:ph idx="1"/>
          </p:nvPr>
        </p:nvPicPr>
        <p:blipFill>
          <a:blip r:embed="rId2"/>
          <a:stretch>
            <a:fillRect/>
          </a:stretch>
        </p:blipFill>
        <p:spPr>
          <a:xfrm>
            <a:off x="3383013" y="2392384"/>
            <a:ext cx="6426500" cy="4465616"/>
          </a:xfrm>
        </p:spPr>
      </p:pic>
    </p:spTree>
    <p:extLst>
      <p:ext uri="{BB962C8B-B14F-4D97-AF65-F5344CB8AC3E}">
        <p14:creationId xmlns:p14="http://schemas.microsoft.com/office/powerpoint/2010/main" val="158683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32CDBA-F826-D741-9AE5-D94270D63801}"/>
              </a:ext>
            </a:extLst>
          </p:cNvPr>
          <p:cNvSpPr>
            <a:spLocks noGrp="1"/>
          </p:cNvSpPr>
          <p:nvPr>
            <p:ph type="title"/>
          </p:nvPr>
        </p:nvSpPr>
        <p:spPr/>
        <p:txBody>
          <a:bodyPr/>
          <a:lstStyle/>
          <a:p>
            <a:r>
              <a:rPr lang="en-US" b="1"/>
              <a:t>Leiomyoma:</a:t>
            </a:r>
            <a:endParaRPr lang="fa-IR" b="1"/>
          </a:p>
        </p:txBody>
      </p:sp>
      <p:pic>
        <p:nvPicPr>
          <p:cNvPr id="4" name="تصویر 4">
            <a:extLst>
              <a:ext uri="{FF2B5EF4-FFF2-40B4-BE49-F238E27FC236}">
                <a16:creationId xmlns:a16="http://schemas.microsoft.com/office/drawing/2014/main" id="{9FBE1552-7A00-AC44-B92B-E1BE41E36A79}"/>
              </a:ext>
            </a:extLst>
          </p:cNvPr>
          <p:cNvPicPr>
            <a:picLocks noGrp="1" noChangeAspect="1"/>
          </p:cNvPicPr>
          <p:nvPr>
            <p:ph idx="1"/>
          </p:nvPr>
        </p:nvPicPr>
        <p:blipFill>
          <a:blip r:embed="rId2"/>
          <a:stretch>
            <a:fillRect/>
          </a:stretch>
        </p:blipFill>
        <p:spPr>
          <a:xfrm>
            <a:off x="3182087" y="2425204"/>
            <a:ext cx="5827826" cy="4304147"/>
          </a:xfrm>
        </p:spPr>
      </p:pic>
    </p:spTree>
    <p:extLst>
      <p:ext uri="{BB962C8B-B14F-4D97-AF65-F5344CB8AC3E}">
        <p14:creationId xmlns:p14="http://schemas.microsoft.com/office/powerpoint/2010/main" val="246718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4BFC8D-D0FF-C245-961C-B97D7EFAFF82}"/>
              </a:ext>
            </a:extLst>
          </p:cNvPr>
          <p:cNvSpPr>
            <a:spLocks noGrp="1"/>
          </p:cNvSpPr>
          <p:nvPr>
            <p:ph type="title"/>
          </p:nvPr>
        </p:nvSpPr>
        <p:spPr/>
        <p:txBody>
          <a:bodyPr/>
          <a:lstStyle/>
          <a:p>
            <a:r>
              <a:rPr lang="en-US" b="1"/>
              <a:t>Malignancy:</a:t>
            </a:r>
            <a:endParaRPr lang="fa-IR" b="1"/>
          </a:p>
        </p:txBody>
      </p:sp>
      <p:pic>
        <p:nvPicPr>
          <p:cNvPr id="4" name="تصویر 4">
            <a:extLst>
              <a:ext uri="{FF2B5EF4-FFF2-40B4-BE49-F238E27FC236}">
                <a16:creationId xmlns:a16="http://schemas.microsoft.com/office/drawing/2014/main" id="{A53BBCAA-EE63-7C4C-817A-E9ECB7BE3A45}"/>
              </a:ext>
            </a:extLst>
          </p:cNvPr>
          <p:cNvPicPr>
            <a:picLocks noGrp="1" noChangeAspect="1"/>
          </p:cNvPicPr>
          <p:nvPr>
            <p:ph idx="1"/>
          </p:nvPr>
        </p:nvPicPr>
        <p:blipFill>
          <a:blip r:embed="rId2"/>
          <a:stretch>
            <a:fillRect/>
          </a:stretch>
        </p:blipFill>
        <p:spPr>
          <a:xfrm>
            <a:off x="3461866" y="2509285"/>
            <a:ext cx="5268267" cy="4348715"/>
          </a:xfrm>
        </p:spPr>
      </p:pic>
    </p:spTree>
    <p:extLst>
      <p:ext uri="{BB962C8B-B14F-4D97-AF65-F5344CB8AC3E}">
        <p14:creationId xmlns:p14="http://schemas.microsoft.com/office/powerpoint/2010/main" val="360517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4FF38B-D308-7546-B6D8-7AFAB17E234B}"/>
              </a:ext>
            </a:extLst>
          </p:cNvPr>
          <p:cNvSpPr>
            <a:spLocks noGrp="1"/>
          </p:cNvSpPr>
          <p:nvPr>
            <p:ph type="title"/>
          </p:nvPr>
        </p:nvSpPr>
        <p:spPr/>
        <p:txBody>
          <a:bodyPr/>
          <a:lstStyle/>
          <a:p>
            <a:r>
              <a:rPr lang="en-US" b="1"/>
              <a:t>Ovolatory disfunction :</a:t>
            </a:r>
            <a:endParaRPr lang="fa-IR" b="1"/>
          </a:p>
        </p:txBody>
      </p:sp>
      <p:pic>
        <p:nvPicPr>
          <p:cNvPr id="6" name="تصویر 6">
            <a:extLst>
              <a:ext uri="{FF2B5EF4-FFF2-40B4-BE49-F238E27FC236}">
                <a16:creationId xmlns:a16="http://schemas.microsoft.com/office/drawing/2014/main" id="{5223B1B0-45BE-B649-968D-70E85C5E88E1}"/>
              </a:ext>
            </a:extLst>
          </p:cNvPr>
          <p:cNvPicPr>
            <a:picLocks noGrp="1" noChangeAspect="1"/>
          </p:cNvPicPr>
          <p:nvPr>
            <p:ph idx="1"/>
          </p:nvPr>
        </p:nvPicPr>
        <p:blipFill>
          <a:blip r:embed="rId2"/>
          <a:stretch>
            <a:fillRect/>
          </a:stretch>
        </p:blipFill>
        <p:spPr>
          <a:xfrm>
            <a:off x="2886363" y="2612571"/>
            <a:ext cx="5896430" cy="4245429"/>
          </a:xfrm>
        </p:spPr>
      </p:pic>
    </p:spTree>
    <p:extLst>
      <p:ext uri="{BB962C8B-B14F-4D97-AF65-F5344CB8AC3E}">
        <p14:creationId xmlns:p14="http://schemas.microsoft.com/office/powerpoint/2010/main" val="52590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5CD9CF-364B-FF42-A96C-DBDB85B3E07A}"/>
              </a:ext>
            </a:extLst>
          </p:cNvPr>
          <p:cNvSpPr>
            <a:spLocks noGrp="1"/>
          </p:cNvSpPr>
          <p:nvPr>
            <p:ph type="title"/>
          </p:nvPr>
        </p:nvSpPr>
        <p:spPr/>
        <p:txBody>
          <a:bodyPr/>
          <a:lstStyle/>
          <a:p>
            <a:r>
              <a:rPr lang="fa-IR" b="1"/>
              <a:t>:Approach </a:t>
            </a:r>
          </a:p>
        </p:txBody>
      </p:sp>
      <p:pic>
        <p:nvPicPr>
          <p:cNvPr id="8" name="تصویر 8">
            <a:extLst>
              <a:ext uri="{FF2B5EF4-FFF2-40B4-BE49-F238E27FC236}">
                <a16:creationId xmlns:a16="http://schemas.microsoft.com/office/drawing/2014/main" id="{CAB38753-5599-FB4B-B488-ACB829FFAD04}"/>
              </a:ext>
            </a:extLst>
          </p:cNvPr>
          <p:cNvPicPr>
            <a:picLocks noGrp="1" noChangeAspect="1"/>
          </p:cNvPicPr>
          <p:nvPr>
            <p:ph idx="1"/>
          </p:nvPr>
        </p:nvPicPr>
        <p:blipFill>
          <a:blip r:embed="rId2"/>
          <a:stretch>
            <a:fillRect/>
          </a:stretch>
        </p:blipFill>
        <p:spPr>
          <a:xfrm>
            <a:off x="1873167" y="3092532"/>
            <a:ext cx="8824913" cy="2326977"/>
          </a:xfrm>
        </p:spPr>
      </p:pic>
    </p:spTree>
    <p:extLst>
      <p:ext uri="{BB962C8B-B14F-4D97-AF65-F5344CB8AC3E}">
        <p14:creationId xmlns:p14="http://schemas.microsoft.com/office/powerpoint/2010/main" val="284958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30074-6937-EA4B-B5B4-3337132640F6}"/>
              </a:ext>
            </a:extLst>
          </p:cNvPr>
          <p:cNvSpPr>
            <a:spLocks noGrp="1"/>
          </p:cNvSpPr>
          <p:nvPr>
            <p:ph type="title"/>
          </p:nvPr>
        </p:nvSpPr>
        <p:spPr/>
        <p:txBody>
          <a:bodyPr/>
          <a:lstStyle/>
          <a:p>
            <a:r>
              <a:rPr lang="fa-IR" b="1"/>
              <a:t>:Approach</a:t>
            </a:r>
          </a:p>
        </p:txBody>
      </p:sp>
      <p:pic>
        <p:nvPicPr>
          <p:cNvPr id="5" name="تصویر 5">
            <a:extLst>
              <a:ext uri="{FF2B5EF4-FFF2-40B4-BE49-F238E27FC236}">
                <a16:creationId xmlns:a16="http://schemas.microsoft.com/office/drawing/2014/main" id="{7A62A035-705C-9D41-A690-40D9DE51B77D}"/>
              </a:ext>
            </a:extLst>
          </p:cNvPr>
          <p:cNvPicPr>
            <a:picLocks noGrp="1" noChangeAspect="1"/>
          </p:cNvPicPr>
          <p:nvPr>
            <p:ph idx="1"/>
          </p:nvPr>
        </p:nvPicPr>
        <p:blipFill>
          <a:blip r:embed="rId2"/>
          <a:stretch>
            <a:fillRect/>
          </a:stretch>
        </p:blipFill>
        <p:spPr>
          <a:xfrm>
            <a:off x="7261266" y="3135416"/>
            <a:ext cx="4930734" cy="3416300"/>
          </a:xfrm>
        </p:spPr>
      </p:pic>
      <p:pic>
        <p:nvPicPr>
          <p:cNvPr id="3" name="تصویر 3">
            <a:extLst>
              <a:ext uri="{FF2B5EF4-FFF2-40B4-BE49-F238E27FC236}">
                <a16:creationId xmlns:a16="http://schemas.microsoft.com/office/drawing/2014/main" id="{30432470-814F-184D-AD20-631C445E242F}"/>
              </a:ext>
            </a:extLst>
          </p:cNvPr>
          <p:cNvPicPr>
            <a:picLocks noChangeAspect="1"/>
          </p:cNvPicPr>
          <p:nvPr/>
        </p:nvPicPr>
        <p:blipFill>
          <a:blip r:embed="rId3"/>
          <a:stretch>
            <a:fillRect/>
          </a:stretch>
        </p:blipFill>
        <p:spPr>
          <a:xfrm>
            <a:off x="0" y="2845129"/>
            <a:ext cx="6507196" cy="3488377"/>
          </a:xfrm>
          <a:prstGeom prst="rect">
            <a:avLst/>
          </a:prstGeom>
        </p:spPr>
      </p:pic>
    </p:spTree>
    <p:extLst>
      <p:ext uri="{BB962C8B-B14F-4D97-AF65-F5344CB8AC3E}">
        <p14:creationId xmlns:p14="http://schemas.microsoft.com/office/powerpoint/2010/main" val="616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7D723E-0FA1-CC41-A0B4-CBC8A7CA765B}"/>
              </a:ext>
            </a:extLst>
          </p:cNvPr>
          <p:cNvSpPr>
            <a:spLocks noGrp="1"/>
          </p:cNvSpPr>
          <p:nvPr>
            <p:ph type="title"/>
          </p:nvPr>
        </p:nvSpPr>
        <p:spPr>
          <a:xfrm>
            <a:off x="2521854" y="751006"/>
            <a:ext cx="8761413" cy="706964"/>
          </a:xfrm>
        </p:spPr>
        <p:txBody>
          <a:bodyPr/>
          <a:lstStyle/>
          <a:p>
            <a:r>
              <a:rPr lang="fa-IR" b="1"/>
              <a:t>:Case presentation </a:t>
            </a:r>
          </a:p>
        </p:txBody>
      </p:sp>
      <p:sp>
        <p:nvSpPr>
          <p:cNvPr id="5" name="نگهدارنده مکان محتوا 2">
            <a:extLst>
              <a:ext uri="{FF2B5EF4-FFF2-40B4-BE49-F238E27FC236}">
                <a16:creationId xmlns:a16="http://schemas.microsoft.com/office/drawing/2014/main" id="{7B023E6A-D395-E540-B7B3-7F56D590B8C2}"/>
              </a:ext>
            </a:extLst>
          </p:cNvPr>
          <p:cNvSpPr txBox="1">
            <a:spLocks/>
          </p:cNvSpPr>
          <p:nvPr/>
        </p:nvSpPr>
        <p:spPr>
          <a:xfrm>
            <a:off x="995552" y="2522307"/>
            <a:ext cx="10572000" cy="3638018"/>
          </a:xfrm>
          <a:prstGeom prst="rect">
            <a:avLst/>
          </a:prstGeom>
        </p:spPr>
        <p:txBody>
          <a:bodyPr vert="horz" lIns="91440" tIns="45720" rIns="91440" bIns="45720" rtlCol="0">
            <a:normAutofit fontScale="92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3200" b="1">
                <a:solidFill>
                  <a:schemeClr val="accent6">
                    <a:lumMod val="50000"/>
                  </a:schemeClr>
                </a:solidFill>
              </a:rPr>
              <a:t>C</a:t>
            </a:r>
            <a:r>
              <a:rPr lang="fa-IR" sz="3200" b="1">
                <a:solidFill>
                  <a:schemeClr val="accent6">
                    <a:lumMod val="50000"/>
                  </a:schemeClr>
                </a:solidFill>
              </a:rPr>
              <a:t>C</a:t>
            </a:r>
            <a:r>
              <a:rPr lang="fa-IR" sz="2400" b="1">
                <a:solidFill>
                  <a:schemeClr val="accent6">
                    <a:lumMod val="50000"/>
                  </a:schemeClr>
                </a:solidFill>
              </a:rPr>
              <a:t>:خونریزی زنانه</a:t>
            </a:r>
            <a:r>
              <a:rPr lang="en-US" sz="2400" b="1">
                <a:solidFill>
                  <a:schemeClr val="accent6">
                    <a:lumMod val="50000"/>
                  </a:schemeClr>
                </a:solidFill>
              </a:rPr>
              <a:t> </a:t>
            </a:r>
            <a:endParaRPr lang="fa-IR" sz="2400" b="1">
              <a:solidFill>
                <a:schemeClr val="accent6">
                  <a:lumMod val="50000"/>
                </a:schemeClr>
              </a:solidFill>
            </a:endParaRPr>
          </a:p>
          <a:p>
            <a:r>
              <a:rPr lang="fa-IR" sz="3200" b="1">
                <a:solidFill>
                  <a:schemeClr val="accent6">
                    <a:lumMod val="50000"/>
                  </a:schemeClr>
                </a:solidFill>
              </a:rPr>
              <a:t>PI</a:t>
            </a:r>
            <a:r>
              <a:rPr lang="fa-IR" sz="2400" b="1">
                <a:solidFill>
                  <a:schemeClr val="accent6">
                    <a:lumMod val="50000"/>
                  </a:schemeClr>
                </a:solidFill>
              </a:rPr>
              <a:t>:بیمار خانم ۴۱ ساله</a:t>
            </a:r>
            <a:r>
              <a:rPr lang="en-US" sz="2400" b="1">
                <a:solidFill>
                  <a:schemeClr val="accent6">
                    <a:lumMod val="50000"/>
                  </a:schemeClr>
                </a:solidFill>
              </a:rPr>
              <a:t>,</a:t>
            </a:r>
            <a:r>
              <a:rPr lang="fa-IR" sz="2400" b="1">
                <a:solidFill>
                  <a:schemeClr val="accent6">
                    <a:lumMod val="50000"/>
                  </a:schemeClr>
                </a:solidFill>
              </a:rPr>
              <a:t>متاهل </a:t>
            </a:r>
            <a:r>
              <a:rPr lang="en-US" sz="2400" b="1">
                <a:solidFill>
                  <a:schemeClr val="accent6">
                    <a:lumMod val="50000"/>
                  </a:schemeClr>
                </a:solidFill>
              </a:rPr>
              <a:t>G3 _ Ab1_ </a:t>
            </a:r>
            <a:r>
              <a:rPr lang="fa-IR" sz="2400" b="1">
                <a:solidFill>
                  <a:schemeClr val="accent6">
                    <a:lumMod val="50000"/>
                  </a:schemeClr>
                </a:solidFill>
              </a:rPr>
              <a:t>L2 (علت سقط تشکیل نشدن قلب جنین) که با شکایت </a:t>
            </a:r>
            <a:r>
              <a:rPr lang="en-US" sz="2400" b="1">
                <a:solidFill>
                  <a:schemeClr val="accent6">
                    <a:lumMod val="50000"/>
                  </a:schemeClr>
                </a:solidFill>
              </a:rPr>
              <a:t>AUB </a:t>
            </a:r>
            <a:r>
              <a:rPr lang="fa-IR" sz="2400" b="1">
                <a:solidFill>
                  <a:schemeClr val="accent6">
                    <a:lumMod val="50000"/>
                  </a:schemeClr>
                </a:solidFill>
              </a:rPr>
              <a:t>به درمانگاه مراجعه کرده است.خونریزی از حدود ۲۰ روز پیش با شروع پریود بیمار شروع شده و همچنان ادامه داشته است.مقدار خونریزی به حدی بوده که با وجود استفاده از پد، لباس بیمار خونی می شده است.بیمار اظهار میکند از حدود ۹ماه پیش دچار بهم ریختگی تایم پریود های ماهیانه شده و این بهم ریختگی اکثرا بصورت پلی منوره بوده.در فواصل بین پریودها هم اکثرا لکه بینی داشته است.۲ماه پیش با شکایت ضعف و سرگیجه به پزشک مراجعه کرده و با توجه به </a:t>
            </a:r>
            <a:r>
              <a:rPr lang="en-US" sz="2400" b="1">
                <a:solidFill>
                  <a:schemeClr val="accent6">
                    <a:lumMod val="50000"/>
                  </a:schemeClr>
                </a:solidFill>
              </a:rPr>
              <a:t>CBC </a:t>
            </a:r>
            <a:r>
              <a:rPr lang="fa-IR" sz="2400" b="1">
                <a:solidFill>
                  <a:schemeClr val="accent6">
                    <a:lumMod val="50000"/>
                  </a:schemeClr>
                </a:solidFill>
              </a:rPr>
              <a:t>درخواست شده توسط پزشک،قرص فروس سولفات روزی ۲ عدد برای وی تجویز شده است.</a:t>
            </a:r>
          </a:p>
          <a:p>
            <a:r>
              <a:rPr lang="fa-IR" sz="2400" b="1">
                <a:solidFill>
                  <a:schemeClr val="accent6">
                    <a:lumMod val="50000"/>
                  </a:schemeClr>
                </a:solidFill>
              </a:rPr>
              <a:t>آزمایشات ۲ماه پیش بیمار:</a:t>
            </a:r>
          </a:p>
          <a:p>
            <a:r>
              <a:rPr lang="en-US" sz="2400" b="1">
                <a:solidFill>
                  <a:schemeClr val="accent6">
                    <a:lumMod val="50000"/>
                  </a:schemeClr>
                </a:solidFill>
              </a:rPr>
              <a:t>Hb:9.4</a:t>
            </a:r>
            <a:r>
              <a:rPr lang="fa-IR" sz="2400" b="1">
                <a:solidFill>
                  <a:schemeClr val="accent6">
                    <a:lumMod val="50000"/>
                  </a:schemeClr>
                </a:solidFill>
              </a:rPr>
              <a:t>     </a:t>
            </a:r>
            <a:r>
              <a:rPr lang="en-US" sz="2400" b="1">
                <a:solidFill>
                  <a:schemeClr val="accent6">
                    <a:lumMod val="50000"/>
                  </a:schemeClr>
                </a:solidFill>
              </a:rPr>
              <a:t>RBC:4.3</a:t>
            </a:r>
            <a:r>
              <a:rPr lang="fa-IR" sz="2400" b="1">
                <a:solidFill>
                  <a:schemeClr val="accent6">
                    <a:lumMod val="50000"/>
                  </a:schemeClr>
                </a:solidFill>
              </a:rPr>
              <a:t>.    75 </a:t>
            </a:r>
            <a:r>
              <a:rPr lang="en-US" sz="2400" b="1">
                <a:solidFill>
                  <a:schemeClr val="accent6">
                    <a:lumMod val="50000"/>
                  </a:schemeClr>
                </a:solidFill>
              </a:rPr>
              <a:t>MCV:</a:t>
            </a:r>
            <a:r>
              <a:rPr lang="fa-IR" sz="2400" b="1">
                <a:solidFill>
                  <a:schemeClr val="accent6">
                    <a:lumMod val="50000"/>
                  </a:schemeClr>
                </a:solidFill>
              </a:rPr>
              <a:t>       32 </a:t>
            </a:r>
            <a:r>
              <a:rPr lang="en-US" sz="2400" b="1">
                <a:solidFill>
                  <a:schemeClr val="accent6">
                    <a:lumMod val="50000"/>
                  </a:schemeClr>
                </a:solidFill>
              </a:rPr>
              <a:t>MCHC:</a:t>
            </a:r>
            <a:r>
              <a:rPr lang="fa-IR" sz="2400" b="1">
                <a:solidFill>
                  <a:schemeClr val="accent6">
                    <a:lumMod val="50000"/>
                  </a:schemeClr>
                </a:solidFill>
              </a:rPr>
              <a:t>    MCH:28    </a:t>
            </a:r>
          </a:p>
          <a:p>
            <a:endParaRPr lang="fa-IR" sz="2400" b="1">
              <a:solidFill>
                <a:schemeClr val="accent6">
                  <a:lumMod val="50000"/>
                </a:schemeClr>
              </a:solidFill>
            </a:endParaRPr>
          </a:p>
        </p:txBody>
      </p:sp>
    </p:spTree>
    <p:extLst>
      <p:ext uri="{BB962C8B-B14F-4D97-AF65-F5344CB8AC3E}">
        <p14:creationId xmlns:p14="http://schemas.microsoft.com/office/powerpoint/2010/main" val="334157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E5F4A4-336A-CB49-94E2-1E6FB80C7E14}"/>
              </a:ext>
            </a:extLst>
          </p:cNvPr>
          <p:cNvSpPr>
            <a:spLocks noGrp="1"/>
          </p:cNvSpPr>
          <p:nvPr>
            <p:ph type="title"/>
          </p:nvPr>
        </p:nvSpPr>
        <p:spPr/>
        <p:txBody>
          <a:bodyPr/>
          <a:lstStyle/>
          <a:p>
            <a:r>
              <a:rPr lang="fa-IR" b="1"/>
              <a:t>:Approach </a:t>
            </a:r>
          </a:p>
        </p:txBody>
      </p:sp>
      <p:pic>
        <p:nvPicPr>
          <p:cNvPr id="7" name="تصویر 8">
            <a:extLst>
              <a:ext uri="{FF2B5EF4-FFF2-40B4-BE49-F238E27FC236}">
                <a16:creationId xmlns:a16="http://schemas.microsoft.com/office/drawing/2014/main" id="{97E59845-9E1B-164E-9192-4C54D4C7109B}"/>
              </a:ext>
            </a:extLst>
          </p:cNvPr>
          <p:cNvPicPr>
            <a:picLocks noChangeAspect="1"/>
          </p:cNvPicPr>
          <p:nvPr/>
        </p:nvPicPr>
        <p:blipFill>
          <a:blip r:embed="rId2"/>
          <a:stretch>
            <a:fillRect/>
          </a:stretch>
        </p:blipFill>
        <p:spPr>
          <a:xfrm>
            <a:off x="0" y="4515097"/>
            <a:ext cx="4106883" cy="2342903"/>
          </a:xfrm>
          <a:prstGeom prst="rect">
            <a:avLst/>
          </a:prstGeom>
        </p:spPr>
      </p:pic>
      <p:pic>
        <p:nvPicPr>
          <p:cNvPr id="6" name="تصویر 7">
            <a:extLst>
              <a:ext uri="{FF2B5EF4-FFF2-40B4-BE49-F238E27FC236}">
                <a16:creationId xmlns:a16="http://schemas.microsoft.com/office/drawing/2014/main" id="{BF62081D-BA4F-2F4F-97F2-6D1D9E255EF4}"/>
              </a:ext>
            </a:extLst>
          </p:cNvPr>
          <p:cNvPicPr>
            <a:picLocks noGrp="1" noChangeAspect="1"/>
          </p:cNvPicPr>
          <p:nvPr>
            <p:ph idx="1"/>
          </p:nvPr>
        </p:nvPicPr>
        <p:blipFill>
          <a:blip r:embed="rId3"/>
          <a:stretch>
            <a:fillRect/>
          </a:stretch>
        </p:blipFill>
        <p:spPr>
          <a:xfrm>
            <a:off x="4713019" y="2585357"/>
            <a:ext cx="6778832" cy="4032661"/>
          </a:xfrm>
        </p:spPr>
      </p:pic>
    </p:spTree>
    <p:extLst>
      <p:ext uri="{BB962C8B-B14F-4D97-AF65-F5344CB8AC3E}">
        <p14:creationId xmlns:p14="http://schemas.microsoft.com/office/powerpoint/2010/main" val="263802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AEFAFD-16A7-6547-B119-5BA69DC84CFB}"/>
              </a:ext>
            </a:extLst>
          </p:cNvPr>
          <p:cNvSpPr>
            <a:spLocks noGrp="1"/>
          </p:cNvSpPr>
          <p:nvPr>
            <p:ph type="title"/>
          </p:nvPr>
        </p:nvSpPr>
        <p:spPr/>
        <p:txBody>
          <a:bodyPr/>
          <a:lstStyle/>
          <a:p>
            <a:pPr marL="571500" indent="-571500" algn="r">
              <a:buFont typeface="Arial" panose="020B0604020202020204" pitchFamily="34" charset="0"/>
              <a:buChar char="•"/>
            </a:pPr>
            <a:r>
              <a:rPr lang="fa-IR" b="1"/>
              <a:t>در آزمایش درخواستی دنبال چه میگردیم؟</a:t>
            </a:r>
          </a:p>
        </p:txBody>
      </p:sp>
      <p:sp>
        <p:nvSpPr>
          <p:cNvPr id="3" name="نگهدارنده مکان محتوا 2">
            <a:extLst>
              <a:ext uri="{FF2B5EF4-FFF2-40B4-BE49-F238E27FC236}">
                <a16:creationId xmlns:a16="http://schemas.microsoft.com/office/drawing/2014/main" id="{6AFC7097-59D4-8248-8AEE-ED40C100DD9F}"/>
              </a:ext>
            </a:extLst>
          </p:cNvPr>
          <p:cNvSpPr>
            <a:spLocks noGrp="1"/>
          </p:cNvSpPr>
          <p:nvPr>
            <p:ph idx="1"/>
          </p:nvPr>
        </p:nvSpPr>
        <p:spPr>
          <a:xfrm>
            <a:off x="5999514" y="2900383"/>
            <a:ext cx="5143892" cy="3416300"/>
          </a:xfrm>
        </p:spPr>
        <p:txBody>
          <a:bodyPr>
            <a:normAutofit/>
          </a:bodyPr>
          <a:lstStyle/>
          <a:p>
            <a:pPr>
              <a:buFont typeface="+mj-lt"/>
              <a:buAutoNum type="arabicPeriod"/>
            </a:pPr>
            <a:r>
              <a:rPr lang="fa-IR" sz="2800" b="1"/>
              <a:t>بررسی از نظر آنمی حاصل از Loss </a:t>
            </a:r>
          </a:p>
          <a:p>
            <a:pPr>
              <a:buFont typeface="+mj-lt"/>
              <a:buAutoNum type="arabicPeriod"/>
            </a:pPr>
            <a:r>
              <a:rPr lang="fa-IR" sz="2800" b="1"/>
              <a:t>بررسی از نظر مشکلات انعقادی</a:t>
            </a:r>
          </a:p>
          <a:p>
            <a:pPr>
              <a:buFont typeface="+mj-lt"/>
              <a:buAutoNum type="arabicPeriod"/>
            </a:pPr>
            <a:r>
              <a:rPr lang="fa-IR" sz="2800" b="1"/>
              <a:t>بررسی از نظر مشکلات هورمونی</a:t>
            </a:r>
          </a:p>
          <a:p>
            <a:pPr>
              <a:buFont typeface="+mj-lt"/>
              <a:buAutoNum type="arabicPeriod"/>
            </a:pPr>
            <a:r>
              <a:rPr lang="fa-IR" sz="2800" b="1"/>
              <a:t>بررسی از نظر بارداری</a:t>
            </a:r>
          </a:p>
          <a:p>
            <a:pPr marL="0" indent="0">
              <a:buNone/>
            </a:pPr>
            <a:endParaRPr lang="fa-IR" sz="2800" b="1"/>
          </a:p>
        </p:txBody>
      </p:sp>
      <p:pic>
        <p:nvPicPr>
          <p:cNvPr id="6" name="تصویر 6">
            <a:extLst>
              <a:ext uri="{FF2B5EF4-FFF2-40B4-BE49-F238E27FC236}">
                <a16:creationId xmlns:a16="http://schemas.microsoft.com/office/drawing/2014/main" id="{5ADB855B-7315-6848-8C9D-9D2ABE8FE7CF}"/>
              </a:ext>
            </a:extLst>
          </p:cNvPr>
          <p:cNvPicPr>
            <a:picLocks noChangeAspect="1"/>
          </p:cNvPicPr>
          <p:nvPr/>
        </p:nvPicPr>
        <p:blipFill>
          <a:blip r:embed="rId2"/>
          <a:stretch>
            <a:fillRect/>
          </a:stretch>
        </p:blipFill>
        <p:spPr>
          <a:xfrm>
            <a:off x="0" y="4093884"/>
            <a:ext cx="4107704" cy="2743696"/>
          </a:xfrm>
          <a:prstGeom prst="rect">
            <a:avLst/>
          </a:prstGeom>
        </p:spPr>
      </p:pic>
    </p:spTree>
    <p:extLst>
      <p:ext uri="{BB962C8B-B14F-4D97-AF65-F5344CB8AC3E}">
        <p14:creationId xmlns:p14="http://schemas.microsoft.com/office/powerpoint/2010/main" val="3882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9DCA59-C049-AF46-83EA-8D1B7D71A71D}"/>
              </a:ext>
            </a:extLst>
          </p:cNvPr>
          <p:cNvSpPr>
            <a:spLocks noGrp="1"/>
          </p:cNvSpPr>
          <p:nvPr>
            <p:ph type="title"/>
          </p:nvPr>
        </p:nvSpPr>
        <p:spPr/>
        <p:txBody>
          <a:bodyPr/>
          <a:lstStyle/>
          <a:p>
            <a:pPr marL="571500" indent="-571500" algn="r">
              <a:buFont typeface="Arial" panose="020B0604020202020204" pitchFamily="34" charset="0"/>
              <a:buChar char="•"/>
            </a:pPr>
            <a:r>
              <a:rPr lang="fa-IR" b="1"/>
              <a:t>بررسی جواب آزمایش خون بیمار:</a:t>
            </a:r>
          </a:p>
        </p:txBody>
      </p:sp>
      <p:sp>
        <p:nvSpPr>
          <p:cNvPr id="3" name="نگهدارنده مکان محتوا 2">
            <a:extLst>
              <a:ext uri="{FF2B5EF4-FFF2-40B4-BE49-F238E27FC236}">
                <a16:creationId xmlns:a16="http://schemas.microsoft.com/office/drawing/2014/main" id="{0912C7FE-F498-7546-894B-6A64CFC6CDB1}"/>
              </a:ext>
            </a:extLst>
          </p:cNvPr>
          <p:cNvSpPr>
            <a:spLocks noGrp="1"/>
          </p:cNvSpPr>
          <p:nvPr>
            <p:ph idx="1"/>
          </p:nvPr>
        </p:nvSpPr>
        <p:spPr>
          <a:xfrm>
            <a:off x="306128" y="2924897"/>
            <a:ext cx="3078615" cy="3284908"/>
          </a:xfrm>
        </p:spPr>
        <p:txBody>
          <a:bodyPr>
            <a:noAutofit/>
          </a:bodyPr>
          <a:lstStyle/>
          <a:p>
            <a:pPr marL="0" indent="0" algn="l">
              <a:buNone/>
            </a:pPr>
            <a:r>
              <a:rPr lang="fa-IR" sz="3200" b="1"/>
              <a:t>6.2=LH</a:t>
            </a:r>
          </a:p>
          <a:p>
            <a:pPr marL="0" indent="0" algn="l">
              <a:buNone/>
            </a:pPr>
            <a:r>
              <a:rPr lang="fa-IR" sz="3200" b="1"/>
              <a:t>6.8=FSH</a:t>
            </a:r>
          </a:p>
          <a:p>
            <a:pPr marL="0" indent="0" algn="l">
              <a:buNone/>
            </a:pPr>
            <a:r>
              <a:rPr lang="fa-IR" sz="3200" b="1"/>
              <a:t>600=Prolactin </a:t>
            </a:r>
          </a:p>
          <a:p>
            <a:pPr marL="0" indent="0" algn="l">
              <a:buNone/>
            </a:pPr>
            <a:r>
              <a:rPr lang="fa-IR" sz="3200" b="1"/>
              <a:t>  4.5=TSH</a:t>
            </a:r>
          </a:p>
          <a:p>
            <a:pPr marL="0" indent="0" algn="l">
              <a:buNone/>
            </a:pPr>
            <a:r>
              <a:rPr lang="fa-IR" sz="3200" b="1"/>
              <a:t>  2.6&gt; =B HCG </a:t>
            </a:r>
          </a:p>
          <a:p>
            <a:pPr marL="0" indent="0" algn="l">
              <a:buNone/>
            </a:pPr>
            <a:endParaRPr lang="fa-IR" sz="3200" b="1"/>
          </a:p>
        </p:txBody>
      </p:sp>
      <p:pic>
        <p:nvPicPr>
          <p:cNvPr id="4" name="تصویر 4">
            <a:extLst>
              <a:ext uri="{FF2B5EF4-FFF2-40B4-BE49-F238E27FC236}">
                <a16:creationId xmlns:a16="http://schemas.microsoft.com/office/drawing/2014/main" id="{23B350F0-7736-4940-8B9F-B7B99790E0B3}"/>
              </a:ext>
            </a:extLst>
          </p:cNvPr>
          <p:cNvPicPr>
            <a:picLocks noChangeAspect="1"/>
          </p:cNvPicPr>
          <p:nvPr/>
        </p:nvPicPr>
        <p:blipFill>
          <a:blip r:embed="rId2"/>
          <a:stretch>
            <a:fillRect/>
          </a:stretch>
        </p:blipFill>
        <p:spPr>
          <a:xfrm>
            <a:off x="8377059" y="2529278"/>
            <a:ext cx="3078615" cy="4205619"/>
          </a:xfrm>
          <a:prstGeom prst="rect">
            <a:avLst/>
          </a:prstGeom>
        </p:spPr>
      </p:pic>
      <p:sp>
        <p:nvSpPr>
          <p:cNvPr id="6" name="نگهدارنده مکان محتوا 2">
            <a:extLst>
              <a:ext uri="{FF2B5EF4-FFF2-40B4-BE49-F238E27FC236}">
                <a16:creationId xmlns:a16="http://schemas.microsoft.com/office/drawing/2014/main" id="{320D245C-3E9E-B54B-97F8-8AB8EE1E459B}"/>
              </a:ext>
            </a:extLst>
          </p:cNvPr>
          <p:cNvSpPr txBox="1">
            <a:spLocks/>
          </p:cNvSpPr>
          <p:nvPr/>
        </p:nvSpPr>
        <p:spPr>
          <a:xfrm>
            <a:off x="4774870" y="2284741"/>
            <a:ext cx="2251364" cy="3179123"/>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l">
              <a:buFont typeface="Wingdings 3" charset="2"/>
              <a:buNone/>
            </a:pPr>
            <a:r>
              <a:rPr lang="fa-IR" sz="3200" b="1"/>
              <a:t> </a:t>
            </a:r>
          </a:p>
          <a:p>
            <a:pPr marL="0" indent="0" algn="l">
              <a:buFont typeface="Wingdings 3" charset="2"/>
              <a:buNone/>
            </a:pPr>
            <a:r>
              <a:rPr lang="fa-IR" sz="3200" b="1"/>
              <a:t>Hb:9.5</a:t>
            </a:r>
          </a:p>
          <a:p>
            <a:pPr marL="0" indent="0" algn="l">
              <a:buFont typeface="Wingdings 3" charset="2"/>
              <a:buNone/>
            </a:pPr>
            <a:r>
              <a:rPr lang="fa-IR" sz="3200" b="1"/>
              <a:t>MCV=80</a:t>
            </a:r>
          </a:p>
          <a:p>
            <a:pPr marL="0" indent="0" algn="l">
              <a:buFont typeface="Wingdings 3" charset="2"/>
              <a:buNone/>
            </a:pPr>
            <a:r>
              <a:rPr lang="fa-IR" sz="3200" b="1"/>
              <a:t>MCH=29.5</a:t>
            </a:r>
          </a:p>
          <a:p>
            <a:pPr marL="0" indent="0" algn="l">
              <a:buFont typeface="Wingdings 3" charset="2"/>
              <a:buNone/>
            </a:pPr>
            <a:r>
              <a:rPr lang="fa-IR" sz="3200" b="1"/>
              <a:t>MCHC=33</a:t>
            </a:r>
          </a:p>
        </p:txBody>
      </p:sp>
    </p:spTree>
    <p:extLst>
      <p:ext uri="{BB962C8B-B14F-4D97-AF65-F5344CB8AC3E}">
        <p14:creationId xmlns:p14="http://schemas.microsoft.com/office/powerpoint/2010/main" val="163589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9FB827-0F2E-B845-9AF5-6114756399CF}"/>
              </a:ext>
            </a:extLst>
          </p:cNvPr>
          <p:cNvSpPr>
            <a:spLocks noGrp="1"/>
          </p:cNvSpPr>
          <p:nvPr>
            <p:ph type="title"/>
          </p:nvPr>
        </p:nvSpPr>
        <p:spPr/>
        <p:txBody>
          <a:bodyPr/>
          <a:lstStyle/>
          <a:p>
            <a:pPr marL="571500" indent="-571500" algn="r">
              <a:buFont typeface="Arial" panose="020B0604020202020204" pitchFamily="34" charset="0"/>
              <a:buChar char="•"/>
            </a:pPr>
            <a:r>
              <a:rPr lang="fa-IR" b="1"/>
              <a:t>در سونوگرافی دنبال چه باشیم؟</a:t>
            </a:r>
          </a:p>
        </p:txBody>
      </p:sp>
      <p:sp>
        <p:nvSpPr>
          <p:cNvPr id="3" name="عنوان 1">
            <a:extLst>
              <a:ext uri="{FF2B5EF4-FFF2-40B4-BE49-F238E27FC236}">
                <a16:creationId xmlns:a16="http://schemas.microsoft.com/office/drawing/2014/main" id="{3A3964C6-8540-A343-A8A3-DC20A1BC3428}"/>
              </a:ext>
            </a:extLst>
          </p:cNvPr>
          <p:cNvSpPr>
            <a:spLocks noGrp="1"/>
          </p:cNvSpPr>
          <p:nvPr>
            <p:ph type="title"/>
          </p:nvPr>
        </p:nvSpPr>
        <p:spPr>
          <a:xfrm>
            <a:off x="5405747" y="3067793"/>
            <a:ext cx="5993328" cy="3212385"/>
          </a:xfrm>
        </p:spPr>
        <p:txBody>
          <a:bodyPr/>
          <a:lstStyle/>
          <a:p>
            <a:pPr algn="r"/>
            <a:r>
              <a:rPr lang="fa-IR" b="1">
                <a:solidFill>
                  <a:schemeClr val="accent6">
                    <a:lumMod val="50000"/>
                  </a:schemeClr>
                </a:solidFill>
              </a:rPr>
              <a:t>بررسی ضخامت اندومتر.</a:t>
            </a:r>
            <a:br>
              <a:rPr lang="fa-IR" b="1">
                <a:solidFill>
                  <a:schemeClr val="accent6">
                    <a:lumMod val="50000"/>
                  </a:schemeClr>
                </a:solidFill>
              </a:rPr>
            </a:br>
            <a:r>
              <a:rPr lang="fa-IR" b="1">
                <a:solidFill>
                  <a:schemeClr val="accent6">
                    <a:lumMod val="50000"/>
                  </a:schemeClr>
                </a:solidFill>
              </a:rPr>
              <a:t>بررسی ابعاد رحم</a:t>
            </a:r>
            <a:br>
              <a:rPr lang="fa-IR" b="1">
                <a:solidFill>
                  <a:schemeClr val="accent6">
                    <a:lumMod val="50000"/>
                  </a:schemeClr>
                </a:solidFill>
              </a:rPr>
            </a:br>
            <a:r>
              <a:rPr lang="fa-IR" b="1">
                <a:solidFill>
                  <a:schemeClr val="accent6">
                    <a:lumMod val="50000"/>
                  </a:schemeClr>
                </a:solidFill>
              </a:rPr>
              <a:t>بررسی تخمدانها </a:t>
            </a:r>
            <a:br>
              <a:rPr lang="fa-IR" b="1">
                <a:solidFill>
                  <a:schemeClr val="accent6">
                    <a:lumMod val="50000"/>
                  </a:schemeClr>
                </a:solidFill>
              </a:rPr>
            </a:br>
            <a:r>
              <a:rPr lang="fa-IR" b="1">
                <a:solidFill>
                  <a:schemeClr val="accent6">
                    <a:lumMod val="50000"/>
                  </a:schemeClr>
                </a:solidFill>
              </a:rPr>
              <a:t>بررسی از نظر بارداری نابجا(EP)</a:t>
            </a:r>
            <a:br>
              <a:rPr lang="fa-IR" b="1">
                <a:solidFill>
                  <a:schemeClr val="accent6">
                    <a:lumMod val="50000"/>
                  </a:schemeClr>
                </a:solidFill>
              </a:rPr>
            </a:br>
            <a:r>
              <a:rPr lang="fa-IR" b="1">
                <a:solidFill>
                  <a:schemeClr val="accent6">
                    <a:lumMod val="50000"/>
                  </a:schemeClr>
                </a:solidFill>
              </a:rPr>
              <a:t>بررسی از نظر مایع آزاد در حفره لگن </a:t>
            </a:r>
            <a:br>
              <a:rPr lang="fa-IR" b="1">
                <a:solidFill>
                  <a:schemeClr val="accent6">
                    <a:lumMod val="50000"/>
                  </a:schemeClr>
                </a:solidFill>
              </a:rPr>
            </a:br>
            <a:br>
              <a:rPr lang="fa-IR" b="1">
                <a:solidFill>
                  <a:schemeClr val="accent6">
                    <a:lumMod val="50000"/>
                  </a:schemeClr>
                </a:solidFill>
              </a:rPr>
            </a:br>
            <a:endParaRPr lang="fa-IR" b="1">
              <a:solidFill>
                <a:schemeClr val="accent6">
                  <a:lumMod val="50000"/>
                </a:schemeClr>
              </a:solidFill>
            </a:endParaRPr>
          </a:p>
        </p:txBody>
      </p:sp>
      <p:pic>
        <p:nvPicPr>
          <p:cNvPr id="7" name="تصویر 7">
            <a:extLst>
              <a:ext uri="{FF2B5EF4-FFF2-40B4-BE49-F238E27FC236}">
                <a16:creationId xmlns:a16="http://schemas.microsoft.com/office/drawing/2014/main" id="{9D1CEA8D-6AB4-DA48-A0D2-69F0BB440357}"/>
              </a:ext>
            </a:extLst>
          </p:cNvPr>
          <p:cNvPicPr>
            <a:picLocks noGrp="1" noChangeAspect="1"/>
          </p:cNvPicPr>
          <p:nvPr>
            <p:ph idx="1"/>
          </p:nvPr>
        </p:nvPicPr>
        <p:blipFill>
          <a:blip r:embed="rId2"/>
          <a:stretch>
            <a:fillRect/>
          </a:stretch>
        </p:blipFill>
        <p:spPr>
          <a:xfrm>
            <a:off x="0" y="2572987"/>
            <a:ext cx="5106064" cy="4285013"/>
          </a:xfrm>
        </p:spPr>
      </p:pic>
    </p:spTree>
    <p:extLst>
      <p:ext uri="{BB962C8B-B14F-4D97-AF65-F5344CB8AC3E}">
        <p14:creationId xmlns:p14="http://schemas.microsoft.com/office/powerpoint/2010/main" val="378341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C644DC-65BE-3742-B958-18217CDEA10F}"/>
              </a:ext>
            </a:extLst>
          </p:cNvPr>
          <p:cNvSpPr>
            <a:spLocks noGrp="1"/>
          </p:cNvSpPr>
          <p:nvPr>
            <p:ph type="title"/>
          </p:nvPr>
        </p:nvSpPr>
        <p:spPr/>
        <p:txBody>
          <a:bodyPr/>
          <a:lstStyle/>
          <a:p>
            <a:pPr marL="571500" indent="-571500" algn="r">
              <a:buFont typeface="Arial" panose="020B0604020202020204" pitchFamily="34" charset="0"/>
              <a:buChar char="•"/>
            </a:pPr>
            <a:r>
              <a:rPr lang="fa-IR" b="1"/>
              <a:t>جواب سونوگرافی بیمار:</a:t>
            </a:r>
          </a:p>
        </p:txBody>
      </p:sp>
      <p:sp>
        <p:nvSpPr>
          <p:cNvPr id="3" name="نگهدارنده مکان محتوا 2">
            <a:extLst>
              <a:ext uri="{FF2B5EF4-FFF2-40B4-BE49-F238E27FC236}">
                <a16:creationId xmlns:a16="http://schemas.microsoft.com/office/drawing/2014/main" id="{F40959A1-F056-EB4F-9DDE-BBCC9B34A15E}"/>
              </a:ext>
            </a:extLst>
          </p:cNvPr>
          <p:cNvSpPr>
            <a:spLocks noGrp="1"/>
          </p:cNvSpPr>
          <p:nvPr>
            <p:ph idx="1"/>
          </p:nvPr>
        </p:nvSpPr>
        <p:spPr>
          <a:xfrm>
            <a:off x="3377045" y="2405578"/>
            <a:ext cx="8282206" cy="4088740"/>
          </a:xfrm>
        </p:spPr>
        <p:txBody>
          <a:bodyPr>
            <a:noAutofit/>
          </a:bodyPr>
          <a:lstStyle/>
          <a:p>
            <a:r>
              <a:rPr lang="fa-IR" sz="2000" b="1"/>
              <a:t>رحم به ابعاد ۲۵ در ۷۹ میلیمتر مشاهده شد.</a:t>
            </a:r>
          </a:p>
          <a:p>
            <a:r>
              <a:rPr lang="fa-IR" sz="2000" b="1"/>
              <a:t>اکوژنیسیته ی میومتر  یکنواخت است.</a:t>
            </a:r>
          </a:p>
          <a:p>
            <a:r>
              <a:rPr lang="fa-IR" sz="2000" b="1"/>
              <a:t>ضخامت آندومتر۹ میلیمتر اندازه گیری شد و نمای هموژن دارد.</a:t>
            </a:r>
          </a:p>
          <a:p>
            <a:r>
              <a:rPr lang="fa-IR" sz="2000" b="1">
                <a:solidFill>
                  <a:schemeClr val="accent1"/>
                </a:solidFill>
              </a:rPr>
              <a:t>تصویر یک ضایعه ی اکوژن به سایز ۵ در ۱۱ میلیمتر</a:t>
            </a:r>
            <a:r>
              <a:rPr lang="fa-IR" sz="2000" b="1"/>
              <a:t> در دیواره ی قدامی آندومتر بدون وسکولاریته ی واضح مشهود است که میتواند در درجه اول مطرح کننده ی پولیپ باشد.بررسی بیشتر با SIS توصیه میگردد.</a:t>
            </a:r>
          </a:p>
          <a:p>
            <a:r>
              <a:rPr lang="fa-IR" sz="2000" b="1"/>
              <a:t>تخمدان راست به سایز ۱۵ در ۲۳ میلیمتر. تخمدان چپ به سایز ۱۳ در ۲۲ میلیمتر مشاهده شدند که دارای سایز و اکوی طبیعی میباشند.</a:t>
            </a:r>
          </a:p>
          <a:p>
            <a:r>
              <a:rPr lang="fa-IR" sz="2000" b="1"/>
              <a:t>در آدنکس ها ضایعه ای دیده نشد.</a:t>
            </a:r>
          </a:p>
          <a:p>
            <a:r>
              <a:rPr lang="fa-IR" sz="2000" b="1"/>
              <a:t>مایع آزاد در حفره ی لگن دیده نشد.</a:t>
            </a:r>
          </a:p>
        </p:txBody>
      </p:sp>
      <p:pic>
        <p:nvPicPr>
          <p:cNvPr id="6" name="تصویر 6">
            <a:extLst>
              <a:ext uri="{FF2B5EF4-FFF2-40B4-BE49-F238E27FC236}">
                <a16:creationId xmlns:a16="http://schemas.microsoft.com/office/drawing/2014/main" id="{80F43298-A318-1343-AE27-25E901E960BA}"/>
              </a:ext>
            </a:extLst>
          </p:cNvPr>
          <p:cNvPicPr>
            <a:picLocks noChangeAspect="1"/>
          </p:cNvPicPr>
          <p:nvPr/>
        </p:nvPicPr>
        <p:blipFill>
          <a:blip r:embed="rId2"/>
          <a:stretch>
            <a:fillRect/>
          </a:stretch>
        </p:blipFill>
        <p:spPr>
          <a:xfrm>
            <a:off x="-1" y="3574969"/>
            <a:ext cx="2988623" cy="3283032"/>
          </a:xfrm>
          <a:prstGeom prst="rect">
            <a:avLst/>
          </a:prstGeom>
        </p:spPr>
      </p:pic>
    </p:spTree>
    <p:extLst>
      <p:ext uri="{BB962C8B-B14F-4D97-AF65-F5344CB8AC3E}">
        <p14:creationId xmlns:p14="http://schemas.microsoft.com/office/powerpoint/2010/main" val="1359982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161B68C0-BBEE-D542-A227-7BC307AF2FFF}"/>
              </a:ext>
            </a:extLst>
          </p:cNvPr>
          <p:cNvPicPr>
            <a:picLocks noGrp="1" noChangeAspect="1"/>
          </p:cNvPicPr>
          <p:nvPr>
            <p:ph idx="4294967295"/>
          </p:nvPr>
        </p:nvPicPr>
        <p:blipFill>
          <a:blip r:embed="rId2"/>
          <a:stretch>
            <a:fillRect/>
          </a:stretch>
        </p:blipFill>
        <p:spPr>
          <a:xfrm>
            <a:off x="457695" y="408213"/>
            <a:ext cx="5638305" cy="6449787"/>
          </a:xfrm>
        </p:spPr>
      </p:pic>
      <p:pic>
        <p:nvPicPr>
          <p:cNvPr id="6" name="تصویر 6">
            <a:extLst>
              <a:ext uri="{FF2B5EF4-FFF2-40B4-BE49-F238E27FC236}">
                <a16:creationId xmlns:a16="http://schemas.microsoft.com/office/drawing/2014/main" id="{B2FD14D7-757A-0847-91F1-BC484A0DDBCB}"/>
              </a:ext>
            </a:extLst>
          </p:cNvPr>
          <p:cNvPicPr>
            <a:picLocks noChangeAspect="1"/>
          </p:cNvPicPr>
          <p:nvPr/>
        </p:nvPicPr>
        <p:blipFill>
          <a:blip r:embed="rId3"/>
          <a:stretch>
            <a:fillRect/>
          </a:stretch>
        </p:blipFill>
        <p:spPr>
          <a:xfrm>
            <a:off x="7545779" y="2447822"/>
            <a:ext cx="2810307" cy="3495407"/>
          </a:xfrm>
          <a:prstGeom prst="rect">
            <a:avLst/>
          </a:prstGeom>
        </p:spPr>
      </p:pic>
    </p:spTree>
    <p:extLst>
      <p:ext uri="{BB962C8B-B14F-4D97-AF65-F5344CB8AC3E}">
        <p14:creationId xmlns:p14="http://schemas.microsoft.com/office/powerpoint/2010/main" val="1350189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9ADD2F-E3A2-BB42-A89B-5434DD6AB532}"/>
              </a:ext>
            </a:extLst>
          </p:cNvPr>
          <p:cNvSpPr>
            <a:spLocks noGrp="1"/>
          </p:cNvSpPr>
          <p:nvPr>
            <p:ph type="title"/>
          </p:nvPr>
        </p:nvSpPr>
        <p:spPr/>
        <p:txBody>
          <a:bodyPr/>
          <a:lstStyle/>
          <a:p>
            <a:r>
              <a:rPr lang="fa-IR" b="1"/>
              <a:t>:About polyp</a:t>
            </a:r>
          </a:p>
        </p:txBody>
      </p:sp>
      <p:sp>
        <p:nvSpPr>
          <p:cNvPr id="3" name="نگهدارنده مکان محتوا 2">
            <a:extLst>
              <a:ext uri="{FF2B5EF4-FFF2-40B4-BE49-F238E27FC236}">
                <a16:creationId xmlns:a16="http://schemas.microsoft.com/office/drawing/2014/main" id="{C4EFF6AB-832A-4F48-9D9B-95F76DC1B459}"/>
              </a:ext>
            </a:extLst>
          </p:cNvPr>
          <p:cNvSpPr>
            <a:spLocks noGrp="1"/>
          </p:cNvSpPr>
          <p:nvPr>
            <p:ph idx="1"/>
          </p:nvPr>
        </p:nvSpPr>
        <p:spPr>
          <a:xfrm>
            <a:off x="6803570" y="2233083"/>
            <a:ext cx="4782685" cy="4624918"/>
          </a:xfrm>
        </p:spPr>
        <p:txBody>
          <a:bodyPr>
            <a:noAutofit/>
          </a:bodyPr>
          <a:lstStyle/>
          <a:p>
            <a:r>
              <a:rPr lang="fa-IR" sz="2400" b="1">
                <a:solidFill>
                  <a:schemeClr val="accent6">
                    <a:lumMod val="50000"/>
                  </a:schemeClr>
                </a:solidFill>
              </a:rPr>
              <a:t>از بافت خود رحم</a:t>
            </a:r>
          </a:p>
          <a:p>
            <a:r>
              <a:rPr lang="fa-IR" sz="2400" b="1">
                <a:solidFill>
                  <a:schemeClr val="accent6">
                    <a:lumMod val="50000"/>
                  </a:schemeClr>
                </a:solidFill>
              </a:rPr>
              <a:t>۹۵ درصد خوش خیم</a:t>
            </a:r>
          </a:p>
          <a:p>
            <a:r>
              <a:rPr lang="fa-IR" sz="2400" b="1">
                <a:solidFill>
                  <a:schemeClr val="accent6">
                    <a:lumMod val="50000"/>
                  </a:schemeClr>
                </a:solidFill>
              </a:rPr>
              <a:t>افزایش استروژن (از منبع داخلی یا خارجی) یا کاهش پروژسترون </a:t>
            </a:r>
          </a:p>
          <a:p>
            <a:r>
              <a:rPr lang="fa-IR" sz="2400" b="1">
                <a:solidFill>
                  <a:schemeClr val="accent6">
                    <a:lumMod val="50000"/>
                  </a:schemeClr>
                </a:solidFill>
              </a:rPr>
              <a:t>افزایش بدخیمی در مواردی که:خونریزی دهنده باشد_در مصرف کنندگان تاموکسی فن_در خانمهای یائسه</a:t>
            </a:r>
          </a:p>
          <a:p>
            <a:r>
              <a:rPr lang="fa-IR" sz="2400" b="1">
                <a:solidFill>
                  <a:schemeClr val="accent6">
                    <a:lumMod val="50000"/>
                  </a:schemeClr>
                </a:solidFill>
              </a:rPr>
              <a:t>در افراد زیر بیشتر: چاقی مخصوصا با BMI&gt;30 _PCO_مصرف تاموکسی فن_استروژن بالا_داروهای هورمونی پس از یائسگی </a:t>
            </a:r>
          </a:p>
          <a:p>
            <a:endParaRPr lang="fa-IR" sz="2400" b="1">
              <a:solidFill>
                <a:schemeClr val="accent6">
                  <a:lumMod val="50000"/>
                </a:schemeClr>
              </a:solidFill>
            </a:endParaRPr>
          </a:p>
        </p:txBody>
      </p:sp>
      <p:pic>
        <p:nvPicPr>
          <p:cNvPr id="4" name="تصویر 4">
            <a:extLst>
              <a:ext uri="{FF2B5EF4-FFF2-40B4-BE49-F238E27FC236}">
                <a16:creationId xmlns:a16="http://schemas.microsoft.com/office/drawing/2014/main" id="{6915D7AC-A5FC-7141-A373-93F147719311}"/>
              </a:ext>
            </a:extLst>
          </p:cNvPr>
          <p:cNvPicPr>
            <a:picLocks noChangeAspect="1"/>
          </p:cNvPicPr>
          <p:nvPr/>
        </p:nvPicPr>
        <p:blipFill>
          <a:blip r:embed="rId2"/>
          <a:stretch>
            <a:fillRect/>
          </a:stretch>
        </p:blipFill>
        <p:spPr>
          <a:xfrm>
            <a:off x="0" y="2649407"/>
            <a:ext cx="5611457" cy="4208593"/>
          </a:xfrm>
          <a:prstGeom prst="rect">
            <a:avLst/>
          </a:prstGeom>
        </p:spPr>
      </p:pic>
    </p:spTree>
    <p:extLst>
      <p:ext uri="{BB962C8B-B14F-4D97-AF65-F5344CB8AC3E}">
        <p14:creationId xmlns:p14="http://schemas.microsoft.com/office/powerpoint/2010/main" val="421899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007E95-82A5-1348-9810-9C564E9F2BC9}"/>
              </a:ext>
            </a:extLst>
          </p:cNvPr>
          <p:cNvSpPr>
            <a:spLocks noGrp="1"/>
          </p:cNvSpPr>
          <p:nvPr>
            <p:ph type="title"/>
          </p:nvPr>
        </p:nvSpPr>
        <p:spPr>
          <a:xfrm>
            <a:off x="4626429" y="2435210"/>
            <a:ext cx="7176382" cy="3809999"/>
          </a:xfrm>
        </p:spPr>
        <p:txBody>
          <a:bodyPr/>
          <a:lstStyle/>
          <a:p>
            <a:pPr algn="r"/>
            <a:r>
              <a:rPr lang="fa-IR" sz="2800" b="1" i="0">
                <a:solidFill>
                  <a:schemeClr val="accent6">
                    <a:lumMod val="50000"/>
                  </a:schemeClr>
                </a:solidFill>
                <a:effectLst/>
                <a:latin typeface="IRANSans_L"/>
              </a:rPr>
              <a:t>ا پولیپ های بدون علامت فقط در صورتی خارج میشوند که:</a:t>
            </a:r>
            <a:br>
              <a:rPr lang="fa-IR" sz="2800" b="1" i="0">
                <a:solidFill>
                  <a:schemeClr val="accent6">
                    <a:lumMod val="50000"/>
                  </a:schemeClr>
                </a:solidFill>
                <a:effectLst/>
                <a:latin typeface="IRANSans_L"/>
              </a:rPr>
            </a:br>
            <a:r>
              <a:rPr lang="fa-IR" sz="2800" b="1">
                <a:solidFill>
                  <a:schemeClr val="accent6">
                    <a:lumMod val="50000"/>
                  </a:schemeClr>
                </a:solidFill>
                <a:effectLst/>
                <a:latin typeface="yekan"/>
              </a:rPr>
              <a:t>پولیپ از دهانه رحم آویزان شده باشند.</a:t>
            </a:r>
            <a:br>
              <a:rPr lang="fa-IR" sz="2800" b="1">
                <a:solidFill>
                  <a:schemeClr val="accent6">
                    <a:lumMod val="50000"/>
                  </a:schemeClr>
                </a:solidFill>
                <a:effectLst/>
                <a:latin typeface="yekan"/>
              </a:rPr>
            </a:br>
            <a:r>
              <a:rPr lang="fa-IR" sz="2800" b="1">
                <a:solidFill>
                  <a:schemeClr val="accent6">
                    <a:lumMod val="50000"/>
                  </a:schemeClr>
                </a:solidFill>
                <a:effectLst/>
                <a:latin typeface="yekan"/>
              </a:rPr>
              <a:t>پولیپ بزرگتر از 1/5 سانتی مترباشند.</a:t>
            </a:r>
            <a:br>
              <a:rPr lang="fa-IR" sz="2800" b="1">
                <a:solidFill>
                  <a:schemeClr val="accent6">
                    <a:lumMod val="50000"/>
                  </a:schemeClr>
                </a:solidFill>
                <a:effectLst/>
                <a:latin typeface="yekan"/>
              </a:rPr>
            </a:br>
            <a:r>
              <a:rPr lang="fa-IR" sz="2800" b="1">
                <a:solidFill>
                  <a:schemeClr val="accent6">
                    <a:lumMod val="50000"/>
                  </a:schemeClr>
                </a:solidFill>
                <a:effectLst/>
                <a:latin typeface="yekan"/>
              </a:rPr>
              <a:t>در افراد</a:t>
            </a:r>
            <a:r>
              <a:rPr lang="fa-IR" sz="2800" b="1" u="none" strike="noStrike">
                <a:solidFill>
                  <a:schemeClr val="accent6">
                    <a:lumMod val="50000"/>
                  </a:schemeClr>
                </a:solidFill>
                <a:effectLst/>
                <a:latin typeface="IRANSans_L"/>
                <a:hlinkClick r:id="rId2">
                  <a:extLst>
                    <a:ext uri="{A12FA001-AC4F-418D-AE19-62706E023703}">
                      <ahyp:hlinkClr xmlns:ahyp="http://schemas.microsoft.com/office/drawing/2018/hyperlinkcolor" val="tx"/>
                    </a:ext>
                  </a:extLst>
                </a:hlinkClick>
              </a:rPr>
              <a:t> نابارور</a:t>
            </a:r>
            <a:br>
              <a:rPr lang="fa-IR" sz="2800" b="1">
                <a:solidFill>
                  <a:schemeClr val="accent6">
                    <a:lumMod val="50000"/>
                  </a:schemeClr>
                </a:solidFill>
                <a:effectLst/>
                <a:latin typeface="yekan"/>
              </a:rPr>
            </a:br>
            <a:r>
              <a:rPr lang="fa-IR" sz="2800" b="1">
                <a:solidFill>
                  <a:schemeClr val="accent6">
                    <a:lumMod val="50000"/>
                  </a:schemeClr>
                </a:solidFill>
                <a:effectLst/>
                <a:latin typeface="yekan"/>
              </a:rPr>
              <a:t>در افرادی که دچار </a:t>
            </a:r>
            <a:r>
              <a:rPr lang="fa-IR" sz="2800" b="1" u="none" strike="noStrike">
                <a:solidFill>
                  <a:schemeClr val="accent6">
                    <a:lumMod val="50000"/>
                  </a:schemeClr>
                </a:solidFill>
                <a:effectLst/>
                <a:latin typeface="IRANSans_L"/>
                <a:hlinkClick r:id="rId3">
                  <a:extLst>
                    <a:ext uri="{A12FA001-AC4F-418D-AE19-62706E023703}">
                      <ahyp:hlinkClr xmlns:ahyp="http://schemas.microsoft.com/office/drawing/2018/hyperlinkcolor" val="tx"/>
                    </a:ext>
                  </a:extLst>
                </a:hlinkClick>
              </a:rPr>
              <a:t>سقط مکرر</a:t>
            </a:r>
            <a:r>
              <a:rPr lang="fa-IR" sz="2800" b="1">
                <a:solidFill>
                  <a:schemeClr val="accent6">
                    <a:lumMod val="50000"/>
                  </a:schemeClr>
                </a:solidFill>
                <a:effectLst/>
                <a:latin typeface="yekan"/>
              </a:rPr>
              <a:t> هستند</a:t>
            </a:r>
            <a:br>
              <a:rPr lang="fa-IR" sz="2800" b="1">
                <a:solidFill>
                  <a:schemeClr val="accent6">
                    <a:lumMod val="50000"/>
                  </a:schemeClr>
                </a:solidFill>
                <a:effectLst/>
                <a:latin typeface="yekan"/>
              </a:rPr>
            </a:br>
            <a:r>
              <a:rPr lang="fa-IR" sz="2800" b="1">
                <a:solidFill>
                  <a:schemeClr val="accent6">
                    <a:lumMod val="50000"/>
                  </a:schemeClr>
                </a:solidFill>
                <a:effectLst/>
                <a:latin typeface="yekan"/>
              </a:rPr>
              <a:t>پولیپهای متعدد</a:t>
            </a:r>
            <a:br>
              <a:rPr lang="fa-IR" sz="2800" b="1">
                <a:solidFill>
                  <a:schemeClr val="accent6">
                    <a:lumMod val="50000"/>
                  </a:schemeClr>
                </a:solidFill>
                <a:effectLst/>
                <a:latin typeface="yekan"/>
              </a:rPr>
            </a:br>
            <a:r>
              <a:rPr lang="fa-IR" sz="2800" b="1">
                <a:solidFill>
                  <a:schemeClr val="accent6">
                    <a:lumMod val="50000"/>
                  </a:schemeClr>
                </a:solidFill>
                <a:effectLst/>
                <a:latin typeface="yekan"/>
              </a:rPr>
              <a:t>افراد </a:t>
            </a:r>
            <a:r>
              <a:rPr lang="fa-IR" sz="2800" b="1" u="none" strike="noStrike">
                <a:solidFill>
                  <a:schemeClr val="accent6">
                    <a:lumMod val="50000"/>
                  </a:schemeClr>
                </a:solidFill>
                <a:effectLst/>
                <a:latin typeface="IRANSans_L"/>
                <a:hlinkClick r:id="rId4">
                  <a:extLst>
                    <a:ext uri="{A12FA001-AC4F-418D-AE19-62706E023703}">
                      <ahyp:hlinkClr xmlns:ahyp="http://schemas.microsoft.com/office/drawing/2018/hyperlinkcolor" val="tx"/>
                    </a:ext>
                  </a:extLst>
                </a:hlinkClick>
              </a:rPr>
              <a:t>یائسه</a:t>
            </a:r>
            <a:endParaRPr lang="fa-IR" sz="2800" b="1">
              <a:solidFill>
                <a:schemeClr val="accent6">
                  <a:lumMod val="50000"/>
                </a:schemeClr>
              </a:solidFill>
              <a:effectLst/>
              <a:latin typeface="yekan"/>
            </a:endParaRPr>
          </a:p>
        </p:txBody>
      </p:sp>
      <p:sp>
        <p:nvSpPr>
          <p:cNvPr id="4" name="عنوان 1">
            <a:extLst>
              <a:ext uri="{FF2B5EF4-FFF2-40B4-BE49-F238E27FC236}">
                <a16:creationId xmlns:a16="http://schemas.microsoft.com/office/drawing/2014/main" id="{6F6DB589-412F-8544-A2B6-C8F69FCD6061}"/>
              </a:ext>
            </a:extLst>
          </p:cNvPr>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b="1"/>
              <a:t>:About polyp</a:t>
            </a:r>
          </a:p>
        </p:txBody>
      </p:sp>
      <p:pic>
        <p:nvPicPr>
          <p:cNvPr id="3" name="تصویر 4">
            <a:extLst>
              <a:ext uri="{FF2B5EF4-FFF2-40B4-BE49-F238E27FC236}">
                <a16:creationId xmlns:a16="http://schemas.microsoft.com/office/drawing/2014/main" id="{BCEAD280-1386-5445-8123-FF101E92121E}"/>
              </a:ext>
            </a:extLst>
          </p:cNvPr>
          <p:cNvPicPr>
            <a:picLocks noChangeAspect="1"/>
          </p:cNvPicPr>
          <p:nvPr/>
        </p:nvPicPr>
        <p:blipFill>
          <a:blip r:embed="rId5"/>
          <a:stretch>
            <a:fillRect/>
          </a:stretch>
        </p:blipFill>
        <p:spPr>
          <a:xfrm>
            <a:off x="86592" y="2437972"/>
            <a:ext cx="3810000" cy="4420028"/>
          </a:xfrm>
          <a:prstGeom prst="rect">
            <a:avLst/>
          </a:prstGeom>
        </p:spPr>
      </p:pic>
    </p:spTree>
    <p:extLst>
      <p:ext uri="{BB962C8B-B14F-4D97-AF65-F5344CB8AC3E}">
        <p14:creationId xmlns:p14="http://schemas.microsoft.com/office/powerpoint/2010/main" val="241488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319831E9-E101-0F4E-820A-FFD2ACC0AFA5}"/>
              </a:ext>
            </a:extLst>
          </p:cNvPr>
          <p:cNvSpPr>
            <a:spLocks noGrp="1"/>
          </p:cNvSpPr>
          <p:nvPr>
            <p:ph idx="1"/>
          </p:nvPr>
        </p:nvSpPr>
        <p:spPr>
          <a:xfrm>
            <a:off x="4515097" y="2220891"/>
            <a:ext cx="7484242" cy="4435104"/>
          </a:xfrm>
        </p:spPr>
        <p:txBody>
          <a:bodyPr>
            <a:noAutofit/>
          </a:bodyPr>
          <a:lstStyle/>
          <a:p>
            <a:r>
              <a:rPr lang="fa-IR" sz="2400" b="1" i="0">
                <a:solidFill>
                  <a:schemeClr val="accent6"/>
                </a:solidFill>
                <a:effectLst/>
                <a:latin typeface="IRANSans_L"/>
              </a:rPr>
              <a:t>درمان دارویی پولیپ :</a:t>
            </a:r>
          </a:p>
          <a:p>
            <a:pPr marL="0" indent="0">
              <a:buNone/>
            </a:pPr>
            <a:r>
              <a:rPr lang="fa-IR" sz="2400" b="0" i="0">
                <a:solidFill>
                  <a:schemeClr val="accent6">
                    <a:lumMod val="50000"/>
                  </a:schemeClr>
                </a:solidFill>
                <a:effectLst/>
                <a:latin typeface="IRANSans_L"/>
              </a:rPr>
              <a:t>پولیپ معمولا با دارو بهبود پیدا نمی کند. البته برخی داروهای هورمونی که به دلایل دیگری تجویز میشوند ممکن است باعث از بین رفتن و یا کوچک شدن موقتی پولیپ شوند ولی پس از قطع دارو مجدد عود میکنند.</a:t>
            </a:r>
          </a:p>
          <a:p>
            <a:r>
              <a:rPr lang="fa-IR" sz="2400" b="1" i="0">
                <a:solidFill>
                  <a:schemeClr val="accent6"/>
                </a:solidFill>
                <a:effectLst/>
                <a:latin typeface="IRANSans_L"/>
              </a:rPr>
              <a:t>درمان جراحی پولیپ:</a:t>
            </a:r>
          </a:p>
          <a:p>
            <a:pPr marL="0" indent="0">
              <a:buNone/>
            </a:pPr>
            <a:r>
              <a:rPr lang="fa-IR" sz="2400" b="0" i="0">
                <a:solidFill>
                  <a:schemeClr val="accent6">
                    <a:lumMod val="50000"/>
                  </a:schemeClr>
                </a:solidFill>
                <a:effectLst/>
                <a:latin typeface="IRANSans_L"/>
              </a:rPr>
              <a:t>درمان قطعی پولیپ رحم ، برداشتن ان است . اگر پولیپ بصورت کامل خارج شود احتمال عود آن کمتر است.در موارد نادر ممکن است پولیپ پس از خارج شدن عود کند. در این موارد ودر مصرف کنندگان تاموکسی فن ( که در معرض خطر بدخیمی هستند ) ، علاوه بر تحت نظر بودن ، درمان و اقدام مناسب توسط پزشک انجام میشود.</a:t>
            </a:r>
          </a:p>
        </p:txBody>
      </p:sp>
      <p:sp>
        <p:nvSpPr>
          <p:cNvPr id="5" name="عنوان 1">
            <a:extLst>
              <a:ext uri="{FF2B5EF4-FFF2-40B4-BE49-F238E27FC236}">
                <a16:creationId xmlns:a16="http://schemas.microsoft.com/office/drawing/2014/main" id="{54077BD8-F222-2D40-A0C2-B84730A2F58B}"/>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b="1"/>
              <a:t>:Treatment </a:t>
            </a:r>
          </a:p>
        </p:txBody>
      </p:sp>
      <p:pic>
        <p:nvPicPr>
          <p:cNvPr id="2" name="تصویر 3">
            <a:extLst>
              <a:ext uri="{FF2B5EF4-FFF2-40B4-BE49-F238E27FC236}">
                <a16:creationId xmlns:a16="http://schemas.microsoft.com/office/drawing/2014/main" id="{692ECCC6-5023-4146-8D52-9AB590CD0726}"/>
              </a:ext>
            </a:extLst>
          </p:cNvPr>
          <p:cNvPicPr>
            <a:picLocks noChangeAspect="1"/>
          </p:cNvPicPr>
          <p:nvPr/>
        </p:nvPicPr>
        <p:blipFill>
          <a:blip r:embed="rId2"/>
          <a:stretch>
            <a:fillRect/>
          </a:stretch>
        </p:blipFill>
        <p:spPr>
          <a:xfrm>
            <a:off x="0" y="3937397"/>
            <a:ext cx="4124515" cy="2920603"/>
          </a:xfrm>
          <a:prstGeom prst="rect">
            <a:avLst/>
          </a:prstGeom>
        </p:spPr>
      </p:pic>
    </p:spTree>
    <p:extLst>
      <p:ext uri="{BB962C8B-B14F-4D97-AF65-F5344CB8AC3E}">
        <p14:creationId xmlns:p14="http://schemas.microsoft.com/office/powerpoint/2010/main" val="4258834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D7ED10B-0AC9-804E-A373-B06CF0BCB3E8}"/>
              </a:ext>
            </a:extLst>
          </p:cNvPr>
          <p:cNvSpPr>
            <a:spLocks noGrp="1"/>
          </p:cNvSpPr>
          <p:nvPr>
            <p:ph type="ctrTitle"/>
          </p:nvPr>
        </p:nvSpPr>
        <p:spPr>
          <a:xfrm>
            <a:off x="3748150" y="572869"/>
            <a:ext cx="6232463" cy="646331"/>
          </a:xfrm>
          <a:prstGeom prst="rect">
            <a:avLst/>
          </a:prstGeom>
        </p:spPr>
        <p:txBody>
          <a:bodyPr wrap="square">
            <a:spAutoFit/>
          </a:bodyPr>
          <a:lstStyle/>
          <a:p>
            <a:pPr algn="r" rtl="1"/>
            <a:r>
              <a:rPr lang="fa-IR" sz="3600" b="1" dirty="0">
                <a:cs typeface="B Nazanin" panose="00000400000000000000" pitchFamily="2" charset="-78"/>
              </a:rPr>
              <a:t>سطوح </a:t>
            </a:r>
            <a:r>
              <a:rPr lang="fa-IR" sz="3600" b="1">
                <a:cs typeface="B Nazanin" panose="00000400000000000000" pitchFamily="2" charset="-78"/>
              </a:rPr>
              <a:t>پیشگیری :</a:t>
            </a:r>
            <a:endParaRPr lang="en-US" sz="3600"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4" name="تصویر 5">
            <a:extLst>
              <a:ext uri="{FF2B5EF4-FFF2-40B4-BE49-F238E27FC236}">
                <a16:creationId xmlns:a16="http://schemas.microsoft.com/office/drawing/2014/main" id="{C11D3A31-5F4E-4D4B-BCA7-48B96FF53B9F}"/>
              </a:ext>
            </a:extLst>
          </p:cNvPr>
          <p:cNvPicPr>
            <a:picLocks noChangeAspect="1"/>
          </p:cNvPicPr>
          <p:nvPr/>
        </p:nvPicPr>
        <p:blipFill>
          <a:blip r:embed="rId2"/>
          <a:stretch>
            <a:fillRect/>
          </a:stretch>
        </p:blipFill>
        <p:spPr>
          <a:xfrm>
            <a:off x="420586" y="1558636"/>
            <a:ext cx="7039778" cy="4854039"/>
          </a:xfrm>
          <a:prstGeom prst="rect">
            <a:avLst/>
          </a:prstGeom>
        </p:spPr>
      </p:pic>
    </p:spTree>
    <p:extLst>
      <p:ext uri="{BB962C8B-B14F-4D97-AF65-F5344CB8AC3E}">
        <p14:creationId xmlns:p14="http://schemas.microsoft.com/office/powerpoint/2010/main" val="220486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0C4EEC-28E3-F047-A41E-D31CF56D61F0}"/>
              </a:ext>
            </a:extLst>
          </p:cNvPr>
          <p:cNvSpPr>
            <a:spLocks noGrp="1"/>
          </p:cNvSpPr>
          <p:nvPr>
            <p:ph type="title"/>
          </p:nvPr>
        </p:nvSpPr>
        <p:spPr/>
        <p:txBody>
          <a:bodyPr/>
          <a:lstStyle/>
          <a:p>
            <a:r>
              <a:rPr lang="fa-IR" b="1"/>
              <a:t>:PMH </a:t>
            </a:r>
          </a:p>
        </p:txBody>
      </p:sp>
      <p:sp>
        <p:nvSpPr>
          <p:cNvPr id="7" name="نگهدارنده مکان محتوا 2">
            <a:extLst>
              <a:ext uri="{FF2B5EF4-FFF2-40B4-BE49-F238E27FC236}">
                <a16:creationId xmlns:a16="http://schemas.microsoft.com/office/drawing/2014/main" id="{6FA9BB25-F990-EF4C-B0A4-926609F40CDA}"/>
              </a:ext>
            </a:extLst>
          </p:cNvPr>
          <p:cNvSpPr txBox="1">
            <a:spLocks/>
          </p:cNvSpPr>
          <p:nvPr/>
        </p:nvSpPr>
        <p:spPr>
          <a:xfrm>
            <a:off x="5764481" y="5120644"/>
            <a:ext cx="6134278" cy="12743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fa-IR" sz="3200" b="1">
              <a:solidFill>
                <a:schemeClr val="accent6">
                  <a:lumMod val="50000"/>
                </a:schemeClr>
              </a:solidFill>
            </a:endParaRPr>
          </a:p>
          <a:p>
            <a:r>
              <a:rPr lang="fa-IR" sz="3200" b="1">
                <a:solidFill>
                  <a:schemeClr val="accent6">
                    <a:lumMod val="50000"/>
                  </a:schemeClr>
                </a:solidFill>
              </a:rPr>
              <a:t>سابقه ی هیپوتیروییدی از ۱۴ سال پیش.</a:t>
            </a:r>
          </a:p>
          <a:p>
            <a:pPr marL="0" indent="0">
              <a:buNone/>
            </a:pPr>
            <a:endParaRPr lang="fa-IR" sz="3200" b="1">
              <a:solidFill>
                <a:schemeClr val="accent6">
                  <a:lumMod val="50000"/>
                </a:schemeClr>
              </a:solidFill>
            </a:endParaRPr>
          </a:p>
        </p:txBody>
      </p:sp>
      <p:pic>
        <p:nvPicPr>
          <p:cNvPr id="12" name="تصویر 12">
            <a:extLst>
              <a:ext uri="{FF2B5EF4-FFF2-40B4-BE49-F238E27FC236}">
                <a16:creationId xmlns:a16="http://schemas.microsoft.com/office/drawing/2014/main" id="{C9FEB617-E784-814E-BECF-7FB46AFF24CC}"/>
              </a:ext>
            </a:extLst>
          </p:cNvPr>
          <p:cNvPicPr>
            <a:picLocks noChangeAspect="1"/>
          </p:cNvPicPr>
          <p:nvPr/>
        </p:nvPicPr>
        <p:blipFill>
          <a:blip r:embed="rId2"/>
          <a:stretch>
            <a:fillRect/>
          </a:stretch>
        </p:blipFill>
        <p:spPr>
          <a:xfrm>
            <a:off x="7641814" y="2278382"/>
            <a:ext cx="3446794" cy="2679783"/>
          </a:xfrm>
          <a:prstGeom prst="rect">
            <a:avLst/>
          </a:prstGeom>
        </p:spPr>
      </p:pic>
      <p:pic>
        <p:nvPicPr>
          <p:cNvPr id="14" name="تصویر 14">
            <a:extLst>
              <a:ext uri="{FF2B5EF4-FFF2-40B4-BE49-F238E27FC236}">
                <a16:creationId xmlns:a16="http://schemas.microsoft.com/office/drawing/2014/main" id="{EFAB681A-2713-FB46-B6B8-95A2D064CAAD}"/>
              </a:ext>
            </a:extLst>
          </p:cNvPr>
          <p:cNvPicPr>
            <a:picLocks noChangeAspect="1"/>
          </p:cNvPicPr>
          <p:nvPr/>
        </p:nvPicPr>
        <p:blipFill>
          <a:blip r:embed="rId3"/>
          <a:stretch>
            <a:fillRect/>
          </a:stretch>
        </p:blipFill>
        <p:spPr>
          <a:xfrm>
            <a:off x="1390899" y="2341881"/>
            <a:ext cx="3295359" cy="2616284"/>
          </a:xfrm>
          <a:prstGeom prst="rect">
            <a:avLst/>
          </a:prstGeom>
        </p:spPr>
      </p:pic>
      <p:sp>
        <p:nvSpPr>
          <p:cNvPr id="17" name="نگهدارنده مکان محتوا 2">
            <a:extLst>
              <a:ext uri="{FF2B5EF4-FFF2-40B4-BE49-F238E27FC236}">
                <a16:creationId xmlns:a16="http://schemas.microsoft.com/office/drawing/2014/main" id="{D4E22D43-0489-BD45-AE2E-BA7325A06517}"/>
              </a:ext>
            </a:extLst>
          </p:cNvPr>
          <p:cNvSpPr txBox="1">
            <a:spLocks/>
          </p:cNvSpPr>
          <p:nvPr/>
        </p:nvSpPr>
        <p:spPr>
          <a:xfrm>
            <a:off x="694037" y="5148759"/>
            <a:ext cx="4841623" cy="1325471"/>
          </a:xfrm>
          <a:prstGeom prst="rect">
            <a:avLst/>
          </a:prstGeom>
        </p:spPr>
        <p:txBody>
          <a:bodyPr vert="horz" lIns="91440" tIns="45720" rIns="91440" bIns="45720" rtlCol="0">
            <a:normAutofit fontScale="925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fa-IR" sz="3200" b="1">
              <a:solidFill>
                <a:schemeClr val="accent6">
                  <a:lumMod val="50000"/>
                </a:schemeClr>
              </a:solidFill>
            </a:endParaRPr>
          </a:p>
          <a:p>
            <a:r>
              <a:rPr lang="fa-IR" sz="3200" b="1">
                <a:solidFill>
                  <a:schemeClr val="accent6">
                    <a:lumMod val="50000"/>
                  </a:schemeClr>
                </a:solidFill>
              </a:rPr>
              <a:t>سابقه ی افسردگی از۹ سال پیش </a:t>
            </a:r>
          </a:p>
        </p:txBody>
      </p:sp>
    </p:spTree>
    <p:extLst>
      <p:ext uri="{BB962C8B-B14F-4D97-AF65-F5344CB8AC3E}">
        <p14:creationId xmlns:p14="http://schemas.microsoft.com/office/powerpoint/2010/main" val="71081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BC898B-0289-4F4E-94C3-7B8D3975F744}"/>
              </a:ext>
            </a:extLst>
          </p:cNvPr>
          <p:cNvSpPr>
            <a:spLocks noGrp="1"/>
          </p:cNvSpPr>
          <p:nvPr>
            <p:ph type="title"/>
          </p:nvPr>
        </p:nvSpPr>
        <p:spPr/>
        <p:txBody>
          <a:bodyPr/>
          <a:lstStyle/>
          <a:p>
            <a:pPr algn="r"/>
            <a:r>
              <a:rPr lang="fa-IR" b="1"/>
              <a:t>چه کسانی بیشتر دچار پولیپ میشوند؟</a:t>
            </a:r>
          </a:p>
        </p:txBody>
      </p:sp>
      <p:sp>
        <p:nvSpPr>
          <p:cNvPr id="5" name="نگهدارنده مکان محتوا 4">
            <a:extLst>
              <a:ext uri="{FF2B5EF4-FFF2-40B4-BE49-F238E27FC236}">
                <a16:creationId xmlns:a16="http://schemas.microsoft.com/office/drawing/2014/main" id="{A6C3EA3F-8B88-7048-8F8A-7611073693AA}"/>
              </a:ext>
            </a:extLst>
          </p:cNvPr>
          <p:cNvSpPr txBox="1">
            <a:spLocks noGrp="1"/>
          </p:cNvSpPr>
          <p:nvPr>
            <p:ph idx="1"/>
          </p:nvPr>
        </p:nvSpPr>
        <p:spPr>
          <a:xfrm>
            <a:off x="834984" y="1781299"/>
            <a:ext cx="10522032" cy="5401479"/>
          </a:xfrm>
          <a:prstGeom prst="rect">
            <a:avLst/>
          </a:prstGeom>
          <a:noFill/>
        </p:spPr>
        <p:txBody>
          <a:bodyPr wrap="square">
            <a:spAutoFit/>
          </a:bodyPr>
          <a:lstStyle/>
          <a:p>
            <a:pPr marL="0" indent="0" algn="r">
              <a:buNone/>
            </a:pPr>
            <a:endParaRPr lang="fa-IR" b="1" i="0">
              <a:solidFill>
                <a:schemeClr val="accent6">
                  <a:lumMod val="50000"/>
                </a:schemeClr>
              </a:solidFill>
              <a:effectLst/>
              <a:latin typeface="IRANSans"/>
            </a:endParaRPr>
          </a:p>
          <a:p>
            <a:pPr algn="r"/>
            <a:r>
              <a:rPr lang="fa-IR" b="1" i="0">
                <a:solidFill>
                  <a:schemeClr val="accent6"/>
                </a:solidFill>
                <a:effectLst/>
                <a:latin typeface="IRANSans"/>
              </a:rPr>
              <a:t>افزایش سن</a:t>
            </a:r>
          </a:p>
          <a:p>
            <a:pPr marL="0" indent="0" algn="r">
              <a:buNone/>
            </a:pPr>
            <a:r>
              <a:rPr lang="fa-IR" b="1" i="0">
                <a:solidFill>
                  <a:srgbClr val="2C2F34"/>
                </a:solidFill>
                <a:effectLst/>
                <a:latin typeface="IRANSans"/>
              </a:rPr>
              <a:t>افزایش سن درصد ابتلا به این بیماری را نیز افزایش می‌دهد. طبق مشاهدات انجام شده، این بیماری در محدوده سنی ۳۰ الی ۵۰ سالگی رواج بیشتری دارد. بنابراین زنانی که در این محدوده سنی قرار دارند، بهتر است هر از گاهی با یک متخصص در این مورد مشورت کرده و آزمایش‌های لازم را انجام دهند.</a:t>
            </a:r>
          </a:p>
          <a:p>
            <a:pPr algn="r"/>
            <a:r>
              <a:rPr lang="fa-IR" b="1" i="0" u="sng">
                <a:solidFill>
                  <a:schemeClr val="accent6"/>
                </a:solidFill>
                <a:effectLst/>
                <a:latin typeface="IRANSans"/>
              </a:rPr>
              <a:t>سابقه خانوادگی:</a:t>
            </a:r>
          </a:p>
          <a:p>
            <a:pPr marL="0" indent="0" algn="r">
              <a:buNone/>
            </a:pPr>
            <a:r>
              <a:rPr lang="fa-IR" b="1" i="0">
                <a:solidFill>
                  <a:srgbClr val="2C2F34"/>
                </a:solidFill>
                <a:effectLst/>
                <a:latin typeface="IRANSans"/>
              </a:rPr>
              <a:t>اگر یک نفر از افراد خانواده مبتلا به این بیماری باشند امکان ابتلای افراد دیگر نیز افزایش می‌یابد. این درصد در رابطه مادر و دختری بیشتر صادق است.</a:t>
            </a:r>
          </a:p>
          <a:p>
            <a:pPr algn="r"/>
            <a:r>
              <a:rPr lang="fa-IR" b="1" i="0" u="sng">
                <a:solidFill>
                  <a:schemeClr val="accent6"/>
                </a:solidFill>
                <a:effectLst/>
                <a:latin typeface="IRANSans"/>
              </a:rPr>
              <a:t>چاقی مفرط</a:t>
            </a:r>
          </a:p>
          <a:p>
            <a:pPr marL="0" indent="0" algn="r">
              <a:buNone/>
            </a:pPr>
            <a:r>
              <a:rPr lang="fa-IR" b="1" i="0">
                <a:solidFill>
                  <a:srgbClr val="2C2F34"/>
                </a:solidFill>
                <a:effectLst/>
                <a:latin typeface="IRANSans"/>
              </a:rPr>
              <a:t>زنان چاق مخصوصا BMI&gt;30  بیشتر از دیگر افراد در معرض این بیماری قرار دارند ورزش و برنامه غذایی مناسب باعث می‌شود جلوی این بیماری گرفته شود.</a:t>
            </a:r>
          </a:p>
          <a:p>
            <a:pPr algn="r"/>
            <a:r>
              <a:rPr lang="fa-IR" b="1" i="0" u="sng">
                <a:solidFill>
                  <a:schemeClr val="accent6"/>
                </a:solidFill>
                <a:effectLst/>
                <a:latin typeface="IRANSans"/>
              </a:rPr>
              <a:t>نوع تغذیه</a:t>
            </a:r>
          </a:p>
          <a:p>
            <a:pPr marL="0" indent="0" algn="r">
              <a:buNone/>
            </a:pPr>
            <a:r>
              <a:rPr lang="fa-IR" b="1">
                <a:solidFill>
                  <a:srgbClr val="2C2F34"/>
                </a:solidFill>
                <a:latin typeface="IRANSans"/>
              </a:rPr>
              <a:t>مصرف زیاد </a:t>
            </a:r>
            <a:r>
              <a:rPr lang="fa-IR" b="1" i="0">
                <a:solidFill>
                  <a:srgbClr val="2C2F34"/>
                </a:solidFill>
                <a:effectLst/>
                <a:latin typeface="IRANSans"/>
              </a:rPr>
              <a:t>گوشت قرمز و ژامبون کمتری باید مصرف شود. به جای استفاده بیش از حد از این مواد غذایی بهتر است سبزیجات را جایگزین آن‌ها کنید.</a:t>
            </a:r>
          </a:p>
          <a:p>
            <a:pPr algn="r" fontAlgn="ctr"/>
            <a:endParaRPr lang="fa-IR" b="1" i="0" u="none" strike="noStrike">
              <a:solidFill>
                <a:srgbClr val="3498DB"/>
              </a:solidFill>
              <a:effectLst/>
              <a:latin typeface="IRANSans"/>
              <a:hlinkClick r:id="rId2"/>
            </a:endParaRPr>
          </a:p>
        </p:txBody>
      </p:sp>
    </p:spTree>
    <p:extLst>
      <p:ext uri="{BB962C8B-B14F-4D97-AF65-F5344CB8AC3E}">
        <p14:creationId xmlns:p14="http://schemas.microsoft.com/office/powerpoint/2010/main" val="123663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F923B6ED-30F5-4E49-AB08-779108054689}"/>
              </a:ext>
            </a:extLst>
          </p:cNvPr>
          <p:cNvPicPr>
            <a:picLocks noGrp="1" noChangeAspect="1"/>
          </p:cNvPicPr>
          <p:nvPr>
            <p:ph idx="1"/>
          </p:nvPr>
        </p:nvPicPr>
        <p:blipFill>
          <a:blip r:embed="rId2"/>
          <a:stretch>
            <a:fillRect/>
          </a:stretch>
        </p:blipFill>
        <p:spPr>
          <a:xfrm>
            <a:off x="1295562" y="1342649"/>
            <a:ext cx="8824913" cy="993578"/>
          </a:xfrm>
        </p:spPr>
      </p:pic>
      <p:sp>
        <p:nvSpPr>
          <p:cNvPr id="6" name="کادر متن 5">
            <a:extLst>
              <a:ext uri="{FF2B5EF4-FFF2-40B4-BE49-F238E27FC236}">
                <a16:creationId xmlns:a16="http://schemas.microsoft.com/office/drawing/2014/main" id="{47FE13D2-36C9-9947-BE4F-CFE9BA860B26}"/>
              </a:ext>
            </a:extLst>
          </p:cNvPr>
          <p:cNvSpPr txBox="1"/>
          <p:nvPr/>
        </p:nvSpPr>
        <p:spPr>
          <a:xfrm>
            <a:off x="1683543" y="2995849"/>
            <a:ext cx="8824913" cy="3046988"/>
          </a:xfrm>
          <a:prstGeom prst="rect">
            <a:avLst/>
          </a:prstGeom>
          <a:noFill/>
        </p:spPr>
        <p:txBody>
          <a:bodyPr wrap="square">
            <a:spAutoFit/>
          </a:bodyPr>
          <a:lstStyle/>
          <a:p>
            <a:pPr marL="342900" indent="-342900" algn="r" rtl="1">
              <a:buFont typeface="Arial" panose="020B0604020202020204" pitchFamily="34" charset="0"/>
              <a:buChar char="•"/>
            </a:pPr>
            <a:r>
              <a:rPr lang="fa-IR" sz="2400" b="1">
                <a:solidFill>
                  <a:schemeClr val="accent6">
                    <a:lumMod val="75000"/>
                  </a:schemeClr>
                </a:solidFill>
              </a:rPr>
              <a:t>سیاستگذاری کلان در خصوص اختصاص بودجه مناسب و مشخص شده برای بخشهایی که میتوانند در ارتقاء سبک زندگی سالم در جامعه تاثیر گذار باشند ازجمله صداوسیما، مدارس،باشگاههای ورزشی،شهرداریها.</a:t>
            </a:r>
          </a:p>
          <a:p>
            <a:pPr marL="342900" indent="-342900" algn="r" rtl="1">
              <a:buFont typeface="Arial" panose="020B0604020202020204" pitchFamily="34" charset="0"/>
              <a:buChar char="•"/>
            </a:pPr>
            <a:r>
              <a:rPr lang="fa-IR" sz="2400" b="1">
                <a:solidFill>
                  <a:schemeClr val="accent6">
                    <a:lumMod val="75000"/>
                  </a:schemeClr>
                </a:solidFill>
              </a:rPr>
              <a:t>برنامه ریزی کلان فرهنگی و فرهنگ سازی در جامعه و ارتقاء فرهنگ زندگی سالم</a:t>
            </a:r>
          </a:p>
          <a:p>
            <a:pPr marL="342900" indent="-342900" algn="r" rtl="1">
              <a:buFont typeface="Arial" panose="020B0604020202020204" pitchFamily="34" charset="0"/>
              <a:buChar char="•"/>
            </a:pPr>
            <a:r>
              <a:rPr lang="fa-IR" sz="2400" b="1">
                <a:solidFill>
                  <a:schemeClr val="accent6">
                    <a:lumMod val="75000"/>
                  </a:schemeClr>
                </a:solidFill>
              </a:rPr>
              <a:t> ارتقاء وضعیت  امید به زندگی و روحیه افراد جامعه بخصوص بانوان.</a:t>
            </a:r>
          </a:p>
          <a:p>
            <a:pPr marL="342900" indent="-342900" algn="r" rtl="1">
              <a:buFont typeface="Arial" panose="020B0604020202020204" pitchFamily="34" charset="0"/>
              <a:buChar char="•"/>
            </a:pPr>
            <a:r>
              <a:rPr lang="fa-IR" sz="2400" b="1">
                <a:solidFill>
                  <a:schemeClr val="accent6">
                    <a:lumMod val="75000"/>
                  </a:schemeClr>
                </a:solidFill>
              </a:rPr>
              <a:t>کاهش قیمت اقدامات تشخیصی .</a:t>
            </a:r>
          </a:p>
          <a:p>
            <a:pPr marL="342900" indent="-342900" algn="r" rtl="1">
              <a:buFont typeface="Arial" panose="020B0604020202020204" pitchFamily="34" charset="0"/>
              <a:buChar char="•"/>
            </a:pPr>
            <a:r>
              <a:rPr lang="fa-IR" sz="2400" b="1">
                <a:solidFill>
                  <a:schemeClr val="accent6">
                    <a:lumMod val="75000"/>
                  </a:schemeClr>
                </a:solidFill>
              </a:rPr>
              <a:t>در دسترس بودن اقدامات تشخیصی و درمانی</a:t>
            </a:r>
          </a:p>
          <a:p>
            <a:pPr marL="342900" indent="-342900" algn="r" rtl="1">
              <a:buFont typeface="Arial" panose="020B0604020202020204" pitchFamily="34" charset="0"/>
              <a:buChar char="•"/>
            </a:pPr>
            <a:r>
              <a:rPr lang="fa-IR" sz="2400" b="1">
                <a:solidFill>
                  <a:schemeClr val="accent6">
                    <a:lumMod val="75000"/>
                  </a:schemeClr>
                </a:solidFill>
              </a:rPr>
              <a:t>تشخیص سریع،درمان سریع و موثر،پیگیری مناسب در افراد مبتلا</a:t>
            </a:r>
          </a:p>
        </p:txBody>
      </p:sp>
    </p:spTree>
    <p:extLst>
      <p:ext uri="{BB962C8B-B14F-4D97-AF65-F5344CB8AC3E}">
        <p14:creationId xmlns:p14="http://schemas.microsoft.com/office/powerpoint/2010/main" val="3024960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EF4CF427-10A6-0346-BB6D-808B80D83B2B}"/>
              </a:ext>
            </a:extLst>
          </p:cNvPr>
          <p:cNvPicPr>
            <a:picLocks noGrp="1" noChangeAspect="1"/>
          </p:cNvPicPr>
          <p:nvPr>
            <p:ph idx="1"/>
          </p:nvPr>
        </p:nvPicPr>
        <p:blipFill>
          <a:blip r:embed="rId2"/>
          <a:stretch>
            <a:fillRect/>
          </a:stretch>
        </p:blipFill>
        <p:spPr>
          <a:xfrm>
            <a:off x="1217551" y="1279198"/>
            <a:ext cx="8824913" cy="1048801"/>
          </a:xfrm>
        </p:spPr>
      </p:pic>
      <p:sp>
        <p:nvSpPr>
          <p:cNvPr id="2" name="کادر متن 1">
            <a:extLst>
              <a:ext uri="{FF2B5EF4-FFF2-40B4-BE49-F238E27FC236}">
                <a16:creationId xmlns:a16="http://schemas.microsoft.com/office/drawing/2014/main" id="{03610386-4E3D-E14F-83EC-A3C54B7278D0}"/>
              </a:ext>
            </a:extLst>
          </p:cNvPr>
          <p:cNvSpPr txBox="1"/>
          <p:nvPr/>
        </p:nvSpPr>
        <p:spPr>
          <a:xfrm>
            <a:off x="5184074" y="3254334"/>
            <a:ext cx="1828800" cy="1828800"/>
          </a:xfrm>
          <a:prstGeom prst="rect">
            <a:avLst/>
          </a:prstGeom>
          <a:noFill/>
        </p:spPr>
        <p:txBody>
          <a:bodyPr wrap="square" rtlCol="1">
            <a:spAutoFit/>
          </a:bodyPr>
          <a:lstStyle/>
          <a:p>
            <a:pPr algn="r"/>
            <a:endParaRPr lang="fa-IR"/>
          </a:p>
        </p:txBody>
      </p:sp>
      <p:sp>
        <p:nvSpPr>
          <p:cNvPr id="7" name="کادر متن 6">
            <a:extLst>
              <a:ext uri="{FF2B5EF4-FFF2-40B4-BE49-F238E27FC236}">
                <a16:creationId xmlns:a16="http://schemas.microsoft.com/office/drawing/2014/main" id="{F7D920C7-47E1-F74F-88DC-5ADB166AA8E4}"/>
              </a:ext>
            </a:extLst>
          </p:cNvPr>
          <p:cNvSpPr txBox="1"/>
          <p:nvPr/>
        </p:nvSpPr>
        <p:spPr>
          <a:xfrm>
            <a:off x="2245804" y="2645240"/>
            <a:ext cx="8949789" cy="3970318"/>
          </a:xfrm>
          <a:prstGeom prst="rect">
            <a:avLst/>
          </a:prstGeom>
          <a:noFill/>
        </p:spPr>
        <p:txBody>
          <a:bodyPr wrap="square">
            <a:spAutoFit/>
          </a:bodyPr>
          <a:lstStyle/>
          <a:p>
            <a:pPr marL="342900" indent="-342900" algn="r" rtl="1">
              <a:buFont typeface="Arial" panose="020B0604020202020204" pitchFamily="34" charset="0"/>
              <a:buChar char="•"/>
            </a:pPr>
            <a:r>
              <a:rPr lang="fa-IR" sz="2800" b="1">
                <a:solidFill>
                  <a:schemeClr val="accent6">
                    <a:lumMod val="75000"/>
                  </a:schemeClr>
                </a:solidFill>
              </a:rPr>
              <a:t>برنامه ریزی های مراقبتی مناسب برای پوشش وضعیت بهداشتی و درمانی بانوان.</a:t>
            </a:r>
          </a:p>
          <a:p>
            <a:pPr marL="342900" indent="-342900" algn="r" rtl="1">
              <a:buFont typeface="Arial" panose="020B0604020202020204" pitchFamily="34" charset="0"/>
              <a:buChar char="•"/>
            </a:pPr>
            <a:r>
              <a:rPr lang="fa-IR" sz="2800" b="1">
                <a:solidFill>
                  <a:schemeClr val="accent6">
                    <a:lumMod val="75000"/>
                  </a:schemeClr>
                </a:solidFill>
              </a:rPr>
              <a:t> بسته های آموزشی برای آموزش مادران برای پرورش صحیح دختران</a:t>
            </a:r>
          </a:p>
          <a:p>
            <a:pPr marL="342900" indent="-342900" algn="r" rtl="1">
              <a:buFont typeface="Arial" panose="020B0604020202020204" pitchFamily="34" charset="0"/>
              <a:buChar char="•"/>
            </a:pPr>
            <a:r>
              <a:rPr lang="fa-IR" sz="2800" b="1">
                <a:solidFill>
                  <a:schemeClr val="accent6">
                    <a:lumMod val="75000"/>
                  </a:schemeClr>
                </a:solidFill>
              </a:rPr>
              <a:t>فرهنگ سازی و برنامه های آموزشی و آموزش دختران در خصوص رفتارهای پرخطر جنسی</a:t>
            </a:r>
          </a:p>
          <a:p>
            <a:pPr marL="342900" indent="-342900" algn="r" rtl="1">
              <a:buFont typeface="Arial" panose="020B0604020202020204" pitchFamily="34" charset="0"/>
              <a:buChar char="•"/>
            </a:pPr>
            <a:r>
              <a:rPr lang="fa-IR" sz="2800" b="1">
                <a:solidFill>
                  <a:schemeClr val="accent6">
                    <a:lumMod val="75000"/>
                  </a:schemeClr>
                </a:solidFill>
              </a:rPr>
              <a:t>جلوگیری از تشویق مردم به استفاده از غذاها و مواد غذایی نامناسب</a:t>
            </a:r>
          </a:p>
          <a:p>
            <a:pPr marL="342900" indent="-342900" algn="r" rtl="1">
              <a:buFont typeface="Arial" panose="020B0604020202020204" pitchFamily="34" charset="0"/>
              <a:buChar char="•"/>
            </a:pPr>
            <a:r>
              <a:rPr lang="fa-IR" sz="2800" b="1">
                <a:solidFill>
                  <a:schemeClr val="accent6">
                    <a:lumMod val="75000"/>
                  </a:schemeClr>
                </a:solidFill>
              </a:rPr>
              <a:t>تشویق مردم به استفاده از سبزیجات و میوه جات بیشتر بجای استفاده از گوشت قرمز و سوسیس و کالباس و ...</a:t>
            </a:r>
          </a:p>
          <a:p>
            <a:pPr algn="r" rtl="1"/>
            <a:endParaRPr lang="fa-IR" sz="2800" b="1">
              <a:solidFill>
                <a:schemeClr val="accent6">
                  <a:lumMod val="75000"/>
                </a:schemeClr>
              </a:solidFill>
            </a:endParaRPr>
          </a:p>
        </p:txBody>
      </p:sp>
    </p:spTree>
    <p:extLst>
      <p:ext uri="{BB962C8B-B14F-4D97-AF65-F5344CB8AC3E}">
        <p14:creationId xmlns:p14="http://schemas.microsoft.com/office/powerpoint/2010/main" val="30879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06BCB669-5177-FD4A-870A-E6B601AC5BAA}"/>
              </a:ext>
            </a:extLst>
          </p:cNvPr>
          <p:cNvPicPr>
            <a:picLocks noGrp="1" noChangeAspect="1"/>
          </p:cNvPicPr>
          <p:nvPr>
            <p:ph idx="1"/>
          </p:nvPr>
        </p:nvPicPr>
        <p:blipFill>
          <a:blip r:embed="rId2"/>
          <a:stretch>
            <a:fillRect/>
          </a:stretch>
        </p:blipFill>
        <p:spPr>
          <a:xfrm>
            <a:off x="1168069" y="1288376"/>
            <a:ext cx="8824913" cy="1067705"/>
          </a:xfrm>
        </p:spPr>
      </p:pic>
      <p:sp>
        <p:nvSpPr>
          <p:cNvPr id="6" name="کادر متن 5">
            <a:extLst>
              <a:ext uri="{FF2B5EF4-FFF2-40B4-BE49-F238E27FC236}">
                <a16:creationId xmlns:a16="http://schemas.microsoft.com/office/drawing/2014/main" id="{0A7CE31E-9566-8D46-8D62-8B5F414E9A0E}"/>
              </a:ext>
            </a:extLst>
          </p:cNvPr>
          <p:cNvSpPr txBox="1"/>
          <p:nvPr/>
        </p:nvSpPr>
        <p:spPr>
          <a:xfrm>
            <a:off x="2845130" y="3163092"/>
            <a:ext cx="8199313" cy="1384995"/>
          </a:xfrm>
          <a:prstGeom prst="rect">
            <a:avLst/>
          </a:prstGeom>
          <a:noFill/>
        </p:spPr>
        <p:txBody>
          <a:bodyPr wrap="square">
            <a:spAutoFit/>
          </a:bodyPr>
          <a:lstStyle/>
          <a:p>
            <a:pPr lvl="1" algn="r"/>
            <a:r>
              <a:rPr lang="fa-IR" sz="2800" b="1">
                <a:solidFill>
                  <a:schemeClr val="accent6">
                    <a:lumMod val="75000"/>
                  </a:schemeClr>
                </a:solidFill>
              </a:rPr>
              <a:t>افزایش حساسیت کادر درمان در پیگیری مشکلات بانوان .</a:t>
            </a:r>
          </a:p>
          <a:p>
            <a:pPr algn="r"/>
            <a:r>
              <a:rPr lang="fa-IR" sz="2800" b="1">
                <a:solidFill>
                  <a:schemeClr val="accent6">
                    <a:lumMod val="75000"/>
                  </a:schemeClr>
                </a:solidFill>
              </a:rPr>
              <a:t> انجام به موقع اقداماتی مانند پاپ اسمیر ، ماموگرافی و معاینات دوره ای.</a:t>
            </a:r>
          </a:p>
        </p:txBody>
      </p:sp>
    </p:spTree>
    <p:extLst>
      <p:ext uri="{BB962C8B-B14F-4D97-AF65-F5344CB8AC3E}">
        <p14:creationId xmlns:p14="http://schemas.microsoft.com/office/powerpoint/2010/main" val="2716088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57C46BE0-779E-AC4F-B352-D85BFDCF32B1}"/>
              </a:ext>
            </a:extLst>
          </p:cNvPr>
          <p:cNvPicPr>
            <a:picLocks noGrp="1" noChangeAspect="1"/>
          </p:cNvPicPr>
          <p:nvPr>
            <p:ph idx="1"/>
          </p:nvPr>
        </p:nvPicPr>
        <p:blipFill>
          <a:blip r:embed="rId2"/>
          <a:stretch>
            <a:fillRect/>
          </a:stretch>
        </p:blipFill>
        <p:spPr>
          <a:xfrm>
            <a:off x="1180441" y="1343776"/>
            <a:ext cx="8824913" cy="1061918"/>
          </a:xfrm>
        </p:spPr>
      </p:pic>
      <p:sp>
        <p:nvSpPr>
          <p:cNvPr id="6" name="کادر متن 5">
            <a:extLst>
              <a:ext uri="{FF2B5EF4-FFF2-40B4-BE49-F238E27FC236}">
                <a16:creationId xmlns:a16="http://schemas.microsoft.com/office/drawing/2014/main" id="{7FBB3E0E-88EE-7943-ABC8-A33AC1A85C0E}"/>
              </a:ext>
            </a:extLst>
          </p:cNvPr>
          <p:cNvSpPr txBox="1"/>
          <p:nvPr/>
        </p:nvSpPr>
        <p:spPr>
          <a:xfrm>
            <a:off x="3816185" y="3621310"/>
            <a:ext cx="6098474" cy="830997"/>
          </a:xfrm>
          <a:prstGeom prst="rect">
            <a:avLst/>
          </a:prstGeom>
          <a:noFill/>
        </p:spPr>
        <p:txBody>
          <a:bodyPr wrap="square">
            <a:spAutoFit/>
          </a:bodyPr>
          <a:lstStyle/>
          <a:p>
            <a:pPr algn="r"/>
            <a:r>
              <a:rPr lang="fa-IR" sz="2400" b="1">
                <a:solidFill>
                  <a:schemeClr val="accent6">
                    <a:lumMod val="75000"/>
                  </a:schemeClr>
                </a:solidFill>
              </a:rPr>
              <a:t>درمان به موقع بیماران مبتلا شده.</a:t>
            </a:r>
          </a:p>
          <a:p>
            <a:pPr algn="r"/>
            <a:r>
              <a:rPr lang="fa-IR" sz="2400" b="1">
                <a:solidFill>
                  <a:schemeClr val="accent6">
                    <a:lumMod val="75000"/>
                  </a:schemeClr>
                </a:solidFill>
              </a:rPr>
              <a:t>استفاده ی مناسب از داروها در درمان بیماران.</a:t>
            </a:r>
          </a:p>
        </p:txBody>
      </p:sp>
    </p:spTree>
    <p:extLst>
      <p:ext uri="{BB962C8B-B14F-4D97-AF65-F5344CB8AC3E}">
        <p14:creationId xmlns:p14="http://schemas.microsoft.com/office/powerpoint/2010/main" val="2540905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E397F833-9C0E-4940-B219-D5F20D905EAB}"/>
              </a:ext>
            </a:extLst>
          </p:cNvPr>
          <p:cNvPicPr>
            <a:picLocks noGrp="1" noChangeAspect="1"/>
          </p:cNvPicPr>
          <p:nvPr>
            <p:ph idx="1"/>
          </p:nvPr>
        </p:nvPicPr>
        <p:blipFill>
          <a:blip r:embed="rId2"/>
          <a:stretch>
            <a:fillRect/>
          </a:stretch>
        </p:blipFill>
        <p:spPr>
          <a:xfrm>
            <a:off x="1130960" y="1317651"/>
            <a:ext cx="8824913" cy="1039948"/>
          </a:xfrm>
        </p:spPr>
      </p:pic>
    </p:spTree>
    <p:extLst>
      <p:ext uri="{BB962C8B-B14F-4D97-AF65-F5344CB8AC3E}">
        <p14:creationId xmlns:p14="http://schemas.microsoft.com/office/powerpoint/2010/main" val="29209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تصویر 8">
            <a:extLst>
              <a:ext uri="{FF2B5EF4-FFF2-40B4-BE49-F238E27FC236}">
                <a16:creationId xmlns:a16="http://schemas.microsoft.com/office/drawing/2014/main" id="{215C5FA3-1FD0-DC46-AFD3-11576ACB6A36}"/>
              </a:ext>
            </a:extLst>
          </p:cNvPr>
          <p:cNvPicPr>
            <a:picLocks noChangeAspect="1"/>
          </p:cNvPicPr>
          <p:nvPr/>
        </p:nvPicPr>
        <p:blipFill>
          <a:blip r:embed="rId2"/>
          <a:stretch>
            <a:fillRect/>
          </a:stretch>
        </p:blipFill>
        <p:spPr>
          <a:xfrm>
            <a:off x="284513" y="1224644"/>
            <a:ext cx="11627922" cy="5324104"/>
          </a:xfrm>
          <a:prstGeom prst="rect">
            <a:avLst/>
          </a:prstGeom>
        </p:spPr>
      </p:pic>
    </p:spTree>
    <p:extLst>
      <p:ext uri="{BB962C8B-B14F-4D97-AF65-F5344CB8AC3E}">
        <p14:creationId xmlns:p14="http://schemas.microsoft.com/office/powerpoint/2010/main" val="293605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2">
            <a:extLst>
              <a:ext uri="{FF2B5EF4-FFF2-40B4-BE49-F238E27FC236}">
                <a16:creationId xmlns:a16="http://schemas.microsoft.com/office/drawing/2014/main" id="{AF59CC7D-20F1-4B45-9A17-2BA6BA5F5ABF}"/>
              </a:ext>
            </a:extLst>
          </p:cNvPr>
          <p:cNvSpPr txBox="1">
            <a:spLocks noGrp="1"/>
          </p:cNvSpPr>
          <p:nvPr>
            <p:ph type="title"/>
          </p:nvPr>
        </p:nvSpPr>
        <p:spPr>
          <a:xfrm>
            <a:off x="3960471" y="2387435"/>
            <a:ext cx="7934646" cy="3364676"/>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a-IR" sz="2800" b="1">
                <a:solidFill>
                  <a:schemeClr val="accent6">
                    <a:lumMod val="50000"/>
                  </a:schemeClr>
                </a:solidFill>
              </a:rPr>
              <a:t>DH:</a:t>
            </a:r>
            <a:br>
              <a:rPr lang="fa-IR" sz="2800" b="1">
                <a:solidFill>
                  <a:schemeClr val="accent6">
                    <a:lumMod val="50000"/>
                  </a:schemeClr>
                </a:solidFill>
              </a:rPr>
            </a:br>
            <a:r>
              <a:rPr lang="fa-IR" sz="2800" b="1">
                <a:solidFill>
                  <a:schemeClr val="accent6">
                    <a:lumMod val="50000"/>
                  </a:schemeClr>
                </a:solidFill>
              </a:rPr>
              <a:t>قرص لووتیروکسین ۵۰ روزانه ۱ عدد از۱۴ سال پیش.</a:t>
            </a:r>
            <a:br>
              <a:rPr lang="fa-IR" sz="2800" b="1">
                <a:solidFill>
                  <a:schemeClr val="accent6">
                    <a:lumMod val="50000"/>
                  </a:schemeClr>
                </a:solidFill>
              </a:rPr>
            </a:br>
            <a:r>
              <a:rPr lang="fa-IR" sz="2800" b="1">
                <a:solidFill>
                  <a:schemeClr val="accent6">
                    <a:lumMod val="50000"/>
                  </a:schemeClr>
                </a:solidFill>
              </a:rPr>
              <a:t>قرص سرترالین۱۰۰ روزانه ۱ عدد از ۳ سال پیش.</a:t>
            </a:r>
            <a:br>
              <a:rPr lang="fa-IR" sz="2800" b="1">
                <a:solidFill>
                  <a:schemeClr val="accent6">
                    <a:lumMod val="50000"/>
                  </a:schemeClr>
                </a:solidFill>
              </a:rPr>
            </a:br>
            <a:r>
              <a:rPr lang="fa-IR" sz="2800" b="1">
                <a:solidFill>
                  <a:schemeClr val="accent6">
                    <a:lumMod val="50000"/>
                  </a:schemeClr>
                </a:solidFill>
              </a:rPr>
              <a:t>قرص کلردیازپوکساید ۵ میلی گرم شبها یک عدد از ۳سال پیش</a:t>
            </a:r>
            <a:br>
              <a:rPr lang="fa-IR" sz="2800" b="1">
                <a:solidFill>
                  <a:schemeClr val="accent6">
                    <a:lumMod val="50000"/>
                  </a:schemeClr>
                </a:solidFill>
              </a:rPr>
            </a:br>
            <a:r>
              <a:rPr lang="fa-IR" sz="2800" b="1">
                <a:solidFill>
                  <a:schemeClr val="accent6">
                    <a:lumMod val="50000"/>
                  </a:schemeClr>
                </a:solidFill>
              </a:rPr>
              <a:t>قرص پروپرانول ۲۰ میلی گرم شبها یک عدد.از ۲سال پیش </a:t>
            </a:r>
            <a:br>
              <a:rPr lang="fa-IR" sz="2800" b="1">
                <a:solidFill>
                  <a:schemeClr val="accent6">
                    <a:lumMod val="50000"/>
                  </a:schemeClr>
                </a:solidFill>
              </a:rPr>
            </a:br>
            <a:r>
              <a:rPr lang="fa-IR" sz="2800" b="1">
                <a:solidFill>
                  <a:schemeClr val="accent6">
                    <a:lumMod val="50000"/>
                  </a:schemeClr>
                </a:solidFill>
              </a:rPr>
              <a:t>قرص فروس سولفات روزانه ۲ عدد از ۲ماه پیش.</a:t>
            </a:r>
          </a:p>
        </p:txBody>
      </p:sp>
      <p:sp>
        <p:nvSpPr>
          <p:cNvPr id="4" name="کادر متن 3">
            <a:extLst>
              <a:ext uri="{FF2B5EF4-FFF2-40B4-BE49-F238E27FC236}">
                <a16:creationId xmlns:a16="http://schemas.microsoft.com/office/drawing/2014/main" id="{DF0BA517-4D0E-1440-9897-9BC8093AF3BC}"/>
              </a:ext>
            </a:extLst>
          </p:cNvPr>
          <p:cNvSpPr txBox="1"/>
          <p:nvPr/>
        </p:nvSpPr>
        <p:spPr>
          <a:xfrm>
            <a:off x="1125684" y="1105889"/>
            <a:ext cx="6401542" cy="646331"/>
          </a:xfrm>
          <a:prstGeom prst="rect">
            <a:avLst/>
          </a:prstGeom>
          <a:noFill/>
        </p:spPr>
        <p:txBody>
          <a:bodyPr wrap="square">
            <a:spAutoFit/>
          </a:bodyPr>
          <a:lstStyle/>
          <a:p>
            <a:r>
              <a:rPr lang="fa-IR" sz="3600" b="1">
                <a:solidFill>
                  <a:schemeClr val="bg1"/>
                </a:solidFill>
              </a:rPr>
              <a:t>Drug history :</a:t>
            </a:r>
          </a:p>
        </p:txBody>
      </p:sp>
      <p:pic>
        <p:nvPicPr>
          <p:cNvPr id="2" name="تصویر 2">
            <a:extLst>
              <a:ext uri="{FF2B5EF4-FFF2-40B4-BE49-F238E27FC236}">
                <a16:creationId xmlns:a16="http://schemas.microsoft.com/office/drawing/2014/main" id="{E729FB3C-B1B1-1D4E-BF41-AFCC351FEE3F}"/>
              </a:ext>
            </a:extLst>
          </p:cNvPr>
          <p:cNvPicPr>
            <a:picLocks noChangeAspect="1"/>
          </p:cNvPicPr>
          <p:nvPr/>
        </p:nvPicPr>
        <p:blipFill>
          <a:blip r:embed="rId2"/>
          <a:stretch>
            <a:fillRect/>
          </a:stretch>
        </p:blipFill>
        <p:spPr>
          <a:xfrm>
            <a:off x="-14846" y="3813092"/>
            <a:ext cx="3651664" cy="3044908"/>
          </a:xfrm>
          <a:prstGeom prst="rect">
            <a:avLst/>
          </a:prstGeom>
        </p:spPr>
      </p:pic>
    </p:spTree>
    <p:extLst>
      <p:ext uri="{BB962C8B-B14F-4D97-AF65-F5344CB8AC3E}">
        <p14:creationId xmlns:p14="http://schemas.microsoft.com/office/powerpoint/2010/main" val="205163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2">
            <a:extLst>
              <a:ext uri="{FF2B5EF4-FFF2-40B4-BE49-F238E27FC236}">
                <a16:creationId xmlns:a16="http://schemas.microsoft.com/office/drawing/2014/main" id="{6ACCDAA4-C377-C14A-BB86-A6E784A6D043}"/>
              </a:ext>
            </a:extLst>
          </p:cNvPr>
          <p:cNvSpPr txBox="1">
            <a:spLocks noGrp="1"/>
          </p:cNvSpPr>
          <p:nvPr>
            <p:ph type="title"/>
          </p:nvPr>
        </p:nvSpPr>
        <p:spPr>
          <a:xfrm>
            <a:off x="3649189" y="2405578"/>
            <a:ext cx="7990310" cy="4057403"/>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3200" b="1">
                <a:solidFill>
                  <a:schemeClr val="accent6">
                    <a:lumMod val="50000"/>
                  </a:schemeClr>
                </a:solidFill>
              </a:rPr>
              <a:t>FH</a:t>
            </a:r>
            <a:r>
              <a:rPr lang="en-US" sz="3200">
                <a:solidFill>
                  <a:schemeClr val="accent6">
                    <a:lumMod val="50000"/>
                  </a:schemeClr>
                </a:solidFill>
              </a:rPr>
              <a:t>:</a:t>
            </a:r>
            <a:br>
              <a:rPr lang="fa-IR" sz="3200">
                <a:solidFill>
                  <a:schemeClr val="accent6">
                    <a:lumMod val="50000"/>
                  </a:schemeClr>
                </a:solidFill>
              </a:rPr>
            </a:br>
            <a:r>
              <a:rPr lang="fa-IR" sz="3200">
                <a:solidFill>
                  <a:schemeClr val="accent6">
                    <a:lumMod val="50000"/>
                  </a:schemeClr>
                </a:solidFill>
              </a:rPr>
              <a:t>سابقه ی هیسترکتومی در عمه  بیمار در سن ۴۵ سالگی بعلت خونریزی.که خوش خیم بوده.</a:t>
            </a:r>
          </a:p>
          <a:p>
            <a:r>
              <a:rPr lang="en-US" sz="3200" b="1">
                <a:solidFill>
                  <a:schemeClr val="accent6">
                    <a:lumMod val="50000"/>
                  </a:schemeClr>
                </a:solidFill>
              </a:rPr>
              <a:t>Vital</a:t>
            </a:r>
            <a:r>
              <a:rPr lang="en-US" sz="3200">
                <a:solidFill>
                  <a:schemeClr val="accent6">
                    <a:lumMod val="50000"/>
                  </a:schemeClr>
                </a:solidFill>
              </a:rPr>
              <a:t> </a:t>
            </a:r>
            <a:r>
              <a:rPr lang="en-US" sz="3200" b="1">
                <a:solidFill>
                  <a:schemeClr val="accent6">
                    <a:lumMod val="50000"/>
                  </a:schemeClr>
                </a:solidFill>
              </a:rPr>
              <a:t>sign</a:t>
            </a:r>
            <a:r>
              <a:rPr lang="en-US" sz="3200">
                <a:solidFill>
                  <a:schemeClr val="accent6">
                    <a:lumMod val="50000"/>
                  </a:schemeClr>
                </a:solidFill>
              </a:rPr>
              <a:t>:</a:t>
            </a:r>
            <a:endParaRPr lang="fa-IR" sz="3200">
              <a:solidFill>
                <a:schemeClr val="accent6">
                  <a:lumMod val="50000"/>
                </a:schemeClr>
              </a:solidFill>
            </a:endParaRPr>
          </a:p>
          <a:p>
            <a:pPr marL="0" indent="0">
              <a:buNone/>
            </a:pPr>
            <a:r>
              <a:rPr lang="en-US" sz="3200">
                <a:solidFill>
                  <a:schemeClr val="accent6">
                    <a:lumMod val="50000"/>
                  </a:schemeClr>
                </a:solidFill>
              </a:rPr>
              <a:t>BP:95/70</a:t>
            </a:r>
            <a:endParaRPr lang="fa-IR" sz="3200">
              <a:solidFill>
                <a:schemeClr val="accent6">
                  <a:lumMod val="50000"/>
                </a:schemeClr>
              </a:solidFill>
            </a:endParaRPr>
          </a:p>
          <a:p>
            <a:pPr marL="0" indent="0">
              <a:buNone/>
            </a:pPr>
            <a:r>
              <a:rPr lang="en-US" sz="3200">
                <a:solidFill>
                  <a:schemeClr val="accent6">
                    <a:lumMod val="50000"/>
                  </a:schemeClr>
                </a:solidFill>
              </a:rPr>
              <a:t>PR:90</a:t>
            </a:r>
            <a:endParaRPr lang="fa-IR" sz="3200">
              <a:solidFill>
                <a:schemeClr val="accent6">
                  <a:lumMod val="50000"/>
                </a:schemeClr>
              </a:solidFill>
            </a:endParaRPr>
          </a:p>
          <a:p>
            <a:pPr marL="0" indent="0">
              <a:buNone/>
            </a:pPr>
            <a:r>
              <a:rPr lang="en-US" sz="3200">
                <a:solidFill>
                  <a:schemeClr val="accent6">
                    <a:lumMod val="50000"/>
                  </a:schemeClr>
                </a:solidFill>
              </a:rPr>
              <a:t>RR:16</a:t>
            </a:r>
            <a:endParaRPr lang="fa-IR" sz="3200">
              <a:solidFill>
                <a:schemeClr val="accent6">
                  <a:lumMod val="50000"/>
                </a:schemeClr>
              </a:solidFill>
            </a:endParaRPr>
          </a:p>
          <a:p>
            <a:r>
              <a:rPr lang="fa-IR" sz="3200">
                <a:solidFill>
                  <a:schemeClr val="accent6">
                    <a:lumMod val="50000"/>
                  </a:schemeClr>
                </a:solidFill>
              </a:rPr>
              <a:t>بیمار بی حال و Paleاست.</a:t>
            </a:r>
          </a:p>
        </p:txBody>
      </p:sp>
      <p:pic>
        <p:nvPicPr>
          <p:cNvPr id="2" name="تصویر 2">
            <a:extLst>
              <a:ext uri="{FF2B5EF4-FFF2-40B4-BE49-F238E27FC236}">
                <a16:creationId xmlns:a16="http://schemas.microsoft.com/office/drawing/2014/main" id="{47C4A300-9E2E-7943-965A-ED0ACC1C5CD9}"/>
              </a:ext>
            </a:extLst>
          </p:cNvPr>
          <p:cNvPicPr>
            <a:picLocks noChangeAspect="1"/>
          </p:cNvPicPr>
          <p:nvPr/>
        </p:nvPicPr>
        <p:blipFill>
          <a:blip r:embed="rId2"/>
          <a:stretch>
            <a:fillRect/>
          </a:stretch>
        </p:blipFill>
        <p:spPr>
          <a:xfrm>
            <a:off x="1443151" y="2122961"/>
            <a:ext cx="1540761" cy="2933700"/>
          </a:xfrm>
          <a:prstGeom prst="rect">
            <a:avLst/>
          </a:prstGeom>
        </p:spPr>
      </p:pic>
    </p:spTree>
    <p:extLst>
      <p:ext uri="{BB962C8B-B14F-4D97-AF65-F5344CB8AC3E}">
        <p14:creationId xmlns:p14="http://schemas.microsoft.com/office/powerpoint/2010/main" val="314378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C6D3F1-C302-954B-B365-8243BC374DB6}"/>
              </a:ext>
            </a:extLst>
          </p:cNvPr>
          <p:cNvSpPr>
            <a:spLocks noGrp="1"/>
          </p:cNvSpPr>
          <p:nvPr>
            <p:ph type="title"/>
          </p:nvPr>
        </p:nvSpPr>
        <p:spPr/>
        <p:txBody>
          <a:bodyPr/>
          <a:lstStyle/>
          <a:p>
            <a:r>
              <a:rPr lang="fa-IR" b="1"/>
              <a:t>:Problem list </a:t>
            </a:r>
          </a:p>
        </p:txBody>
      </p:sp>
      <p:sp>
        <p:nvSpPr>
          <p:cNvPr id="3" name="نگهدارنده مکان محتوا 2">
            <a:extLst>
              <a:ext uri="{FF2B5EF4-FFF2-40B4-BE49-F238E27FC236}">
                <a16:creationId xmlns:a16="http://schemas.microsoft.com/office/drawing/2014/main" id="{61C5292F-51B0-FC4F-A00D-F9069E4D45F2}"/>
              </a:ext>
            </a:extLst>
          </p:cNvPr>
          <p:cNvSpPr>
            <a:spLocks noGrp="1"/>
          </p:cNvSpPr>
          <p:nvPr>
            <p:ph idx="1"/>
          </p:nvPr>
        </p:nvSpPr>
        <p:spPr>
          <a:xfrm>
            <a:off x="3686299" y="2342903"/>
            <a:ext cx="7418692" cy="5178137"/>
          </a:xfrm>
        </p:spPr>
        <p:txBody>
          <a:bodyPr>
            <a:noAutofit/>
          </a:bodyPr>
          <a:lstStyle/>
          <a:p>
            <a:r>
              <a:rPr lang="fa-IR" sz="2000" b="1">
                <a:solidFill>
                  <a:schemeClr val="accent6">
                    <a:lumMod val="50000"/>
                  </a:schemeClr>
                </a:solidFill>
              </a:rPr>
              <a:t>۴۱ ساله</a:t>
            </a:r>
          </a:p>
          <a:p>
            <a:r>
              <a:rPr lang="fa-IR" sz="2000" b="1">
                <a:solidFill>
                  <a:schemeClr val="accent6">
                    <a:lumMod val="50000"/>
                  </a:schemeClr>
                </a:solidFill>
              </a:rPr>
              <a:t>AUB از ۲۰ روز پیش</a:t>
            </a:r>
          </a:p>
          <a:p>
            <a:r>
              <a:rPr lang="fa-IR" sz="2000" b="1">
                <a:solidFill>
                  <a:schemeClr val="accent6">
                    <a:lumMod val="50000"/>
                  </a:schemeClr>
                </a:solidFill>
              </a:rPr>
              <a:t>بی نظمی سیکل های قاعدگی از۹ ماه پیش</a:t>
            </a:r>
          </a:p>
          <a:p>
            <a:r>
              <a:rPr lang="fa-IR" sz="2000" b="1">
                <a:solidFill>
                  <a:schemeClr val="accent6">
                    <a:lumMod val="50000"/>
                  </a:schemeClr>
                </a:solidFill>
              </a:rPr>
              <a:t>هیپوتیروئیدی (لووتیروکسین )</a:t>
            </a:r>
          </a:p>
          <a:p>
            <a:r>
              <a:rPr lang="fa-IR" sz="2000" b="1">
                <a:solidFill>
                  <a:schemeClr val="accent6">
                    <a:lumMod val="50000"/>
                  </a:schemeClr>
                </a:solidFill>
              </a:rPr>
              <a:t>مشکلات روانپزشکی.(سرترالین وکلردیازپوکساید و پروپرانول )</a:t>
            </a:r>
          </a:p>
          <a:p>
            <a:r>
              <a:rPr lang="fa-IR" sz="2000" b="1">
                <a:solidFill>
                  <a:schemeClr val="accent6">
                    <a:lumMod val="50000"/>
                  </a:schemeClr>
                </a:solidFill>
              </a:rPr>
              <a:t>هموگلوبین ۲ماه پیش ۹/۴(درمان با قرص فروس سولفات)</a:t>
            </a:r>
          </a:p>
          <a:p>
            <a:r>
              <a:rPr lang="en-US" sz="2000" b="1">
                <a:solidFill>
                  <a:schemeClr val="accent6">
                    <a:lumMod val="50000"/>
                  </a:schemeClr>
                </a:solidFill>
              </a:rPr>
              <a:t>BP:95/70      PR:90</a:t>
            </a:r>
          </a:p>
          <a:p>
            <a:r>
              <a:rPr lang="en-US" sz="2000" b="1">
                <a:solidFill>
                  <a:schemeClr val="accent6">
                    <a:lumMod val="50000"/>
                  </a:schemeClr>
                </a:solidFill>
              </a:rPr>
              <a:t>ضعف و بیحالی</a:t>
            </a:r>
          </a:p>
          <a:p>
            <a:r>
              <a:rPr lang="en-US" sz="2000" b="1">
                <a:solidFill>
                  <a:schemeClr val="accent6">
                    <a:lumMod val="50000"/>
                  </a:schemeClr>
                </a:solidFill>
              </a:rPr>
              <a:t>Pale</a:t>
            </a:r>
          </a:p>
          <a:p>
            <a:r>
              <a:rPr lang="fa-IR" sz="2000" b="1">
                <a:solidFill>
                  <a:schemeClr val="accent6">
                    <a:lumMod val="50000"/>
                  </a:schemeClr>
                </a:solidFill>
              </a:rPr>
              <a:t>FH هیسترکتومی در عمه بیمار. </a:t>
            </a:r>
          </a:p>
        </p:txBody>
      </p:sp>
    </p:spTree>
    <p:extLst>
      <p:ext uri="{BB962C8B-B14F-4D97-AF65-F5344CB8AC3E}">
        <p14:creationId xmlns:p14="http://schemas.microsoft.com/office/powerpoint/2010/main" val="174599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4A9D45-4530-4048-B628-F69EAF5B83CA}"/>
              </a:ext>
            </a:extLst>
          </p:cNvPr>
          <p:cNvSpPr>
            <a:spLocks noGrp="1"/>
          </p:cNvSpPr>
          <p:nvPr>
            <p:ph type="title"/>
          </p:nvPr>
        </p:nvSpPr>
        <p:spPr/>
        <p:txBody>
          <a:bodyPr/>
          <a:lstStyle/>
          <a:p>
            <a:r>
              <a:rPr lang="fa-IR" b="1"/>
              <a:t>?What is AUB</a:t>
            </a:r>
          </a:p>
        </p:txBody>
      </p:sp>
      <p:sp>
        <p:nvSpPr>
          <p:cNvPr id="3" name="نگهدارنده مکان محتوا 2">
            <a:extLst>
              <a:ext uri="{FF2B5EF4-FFF2-40B4-BE49-F238E27FC236}">
                <a16:creationId xmlns:a16="http://schemas.microsoft.com/office/drawing/2014/main" id="{ED668A9E-71E5-8E4C-8B9F-422426E0546B}"/>
              </a:ext>
            </a:extLst>
          </p:cNvPr>
          <p:cNvSpPr>
            <a:spLocks noGrp="1"/>
          </p:cNvSpPr>
          <p:nvPr>
            <p:ph idx="1"/>
          </p:nvPr>
        </p:nvSpPr>
        <p:spPr/>
        <p:txBody>
          <a:bodyPr>
            <a:noAutofit/>
          </a:bodyPr>
          <a:lstStyle/>
          <a:p>
            <a:pPr marL="457200" lvl="1" indent="0" algn="l">
              <a:buNone/>
            </a:pPr>
            <a:r>
              <a:rPr lang="en-US" sz="4000" b="1">
                <a:solidFill>
                  <a:schemeClr val="bg1"/>
                </a:solidFill>
              </a:rPr>
              <a:t>AUB = Abnormal uterine bleeding ?</a:t>
            </a:r>
          </a:p>
        </p:txBody>
      </p:sp>
      <p:sp>
        <p:nvSpPr>
          <p:cNvPr id="13" name="نگهدارنده مکان محتوا 2">
            <a:extLst>
              <a:ext uri="{FF2B5EF4-FFF2-40B4-BE49-F238E27FC236}">
                <a16:creationId xmlns:a16="http://schemas.microsoft.com/office/drawing/2014/main" id="{8791AAEB-7BB9-D741-88B3-6EF2AFB63791}"/>
              </a:ext>
            </a:extLst>
          </p:cNvPr>
          <p:cNvSpPr>
            <a:spLocks noGrp="1"/>
          </p:cNvSpPr>
          <p:nvPr>
            <p:ph idx="4294967295"/>
          </p:nvPr>
        </p:nvSpPr>
        <p:spPr>
          <a:xfrm>
            <a:off x="2013456" y="3825083"/>
            <a:ext cx="3706813" cy="1698625"/>
          </a:xfrm>
        </p:spPr>
        <p:txBody>
          <a:bodyPr>
            <a:noAutofit/>
          </a:bodyPr>
          <a:lstStyle/>
          <a:p>
            <a:pPr marL="457200" lvl="1" indent="0" algn="l">
              <a:buNone/>
            </a:pPr>
            <a:r>
              <a:rPr lang="fa-IR" sz="4000" b="1">
                <a:solidFill>
                  <a:schemeClr val="accent6">
                    <a:lumMod val="50000"/>
                  </a:schemeClr>
                </a:solidFill>
              </a:rPr>
              <a:t>?Abnormal </a:t>
            </a:r>
          </a:p>
          <a:p>
            <a:pPr marL="457200" lvl="1" indent="0" algn="l">
              <a:buNone/>
            </a:pPr>
            <a:r>
              <a:rPr lang="fa-IR" sz="4000" b="1">
                <a:solidFill>
                  <a:schemeClr val="accent6">
                    <a:lumMod val="50000"/>
                  </a:schemeClr>
                </a:solidFill>
              </a:rPr>
              <a:t>?Normal</a:t>
            </a:r>
            <a:endParaRPr lang="en-US" sz="4000" b="1">
              <a:solidFill>
                <a:schemeClr val="accent6">
                  <a:lumMod val="50000"/>
                </a:schemeClr>
              </a:solidFill>
            </a:endParaRPr>
          </a:p>
        </p:txBody>
      </p:sp>
      <p:pic>
        <p:nvPicPr>
          <p:cNvPr id="20" name="تصویر 20">
            <a:extLst>
              <a:ext uri="{FF2B5EF4-FFF2-40B4-BE49-F238E27FC236}">
                <a16:creationId xmlns:a16="http://schemas.microsoft.com/office/drawing/2014/main" id="{D8A48880-7EAA-654F-8FD1-46B323176783}"/>
              </a:ext>
            </a:extLst>
          </p:cNvPr>
          <p:cNvPicPr>
            <a:picLocks noChangeAspect="1"/>
          </p:cNvPicPr>
          <p:nvPr/>
        </p:nvPicPr>
        <p:blipFill>
          <a:blip r:embed="rId2"/>
          <a:stretch>
            <a:fillRect/>
          </a:stretch>
        </p:blipFill>
        <p:spPr>
          <a:xfrm>
            <a:off x="7706591" y="3568801"/>
            <a:ext cx="3070673" cy="3184322"/>
          </a:xfrm>
          <a:prstGeom prst="rect">
            <a:avLst/>
          </a:prstGeom>
        </p:spPr>
      </p:pic>
      <p:sp>
        <p:nvSpPr>
          <p:cNvPr id="14" name="عنوان 1">
            <a:extLst>
              <a:ext uri="{FF2B5EF4-FFF2-40B4-BE49-F238E27FC236}">
                <a16:creationId xmlns:a16="http://schemas.microsoft.com/office/drawing/2014/main" id="{51952F2A-4A6D-2A48-81C9-389DB4256F7C}"/>
              </a:ext>
            </a:extLst>
          </p:cNvPr>
          <p:cNvSpPr>
            <a:spLocks noGrp="1"/>
          </p:cNvSpPr>
          <p:nvPr>
            <p:ph type="title"/>
          </p:nvPr>
        </p:nvSpPr>
        <p:spPr>
          <a:xfrm>
            <a:off x="1524402" y="2681397"/>
            <a:ext cx="6454358" cy="887404"/>
          </a:xfrm>
        </p:spPr>
        <p:txBody>
          <a:bodyPr/>
          <a:lstStyle/>
          <a:p>
            <a:r>
              <a:rPr lang="fa-IR" b="1">
                <a:solidFill>
                  <a:schemeClr val="accent6">
                    <a:lumMod val="50000"/>
                  </a:schemeClr>
                </a:solidFill>
              </a:rPr>
              <a:t>Abnormal uterine bleeding </a:t>
            </a:r>
          </a:p>
        </p:txBody>
      </p:sp>
    </p:spTree>
    <p:extLst>
      <p:ext uri="{BB962C8B-B14F-4D97-AF65-F5344CB8AC3E}">
        <p14:creationId xmlns:p14="http://schemas.microsoft.com/office/powerpoint/2010/main" val="239227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FC668C-05EB-BB4C-AD9B-47AD33AE053B}"/>
              </a:ext>
            </a:extLst>
          </p:cNvPr>
          <p:cNvSpPr>
            <a:spLocks noGrp="1"/>
          </p:cNvSpPr>
          <p:nvPr>
            <p:ph type="title" idx="4294967295"/>
          </p:nvPr>
        </p:nvSpPr>
        <p:spPr>
          <a:xfrm>
            <a:off x="1779462" y="351312"/>
            <a:ext cx="6580909" cy="1068451"/>
          </a:xfrm>
        </p:spPr>
        <p:txBody>
          <a:bodyPr>
            <a:normAutofit fontScale="90000"/>
          </a:bodyPr>
          <a:lstStyle/>
          <a:p>
            <a:r>
              <a:rPr lang="fa-IR" sz="4400" b="1">
                <a:solidFill>
                  <a:schemeClr val="accent6">
                    <a:lumMod val="50000"/>
                  </a:schemeClr>
                </a:solidFill>
              </a:rPr>
              <a:t>Normal menstrual cycle </a:t>
            </a:r>
          </a:p>
        </p:txBody>
      </p:sp>
      <p:pic>
        <p:nvPicPr>
          <p:cNvPr id="10" name="تصویر 10">
            <a:extLst>
              <a:ext uri="{FF2B5EF4-FFF2-40B4-BE49-F238E27FC236}">
                <a16:creationId xmlns:a16="http://schemas.microsoft.com/office/drawing/2014/main" id="{62A808F8-BB71-8842-9AF8-9333DC6620AB}"/>
              </a:ext>
            </a:extLst>
          </p:cNvPr>
          <p:cNvPicPr>
            <a:picLocks noChangeAspect="1"/>
          </p:cNvPicPr>
          <p:nvPr/>
        </p:nvPicPr>
        <p:blipFill>
          <a:blip r:embed="rId2"/>
          <a:stretch>
            <a:fillRect/>
          </a:stretch>
        </p:blipFill>
        <p:spPr>
          <a:xfrm>
            <a:off x="249237" y="1744188"/>
            <a:ext cx="4820680" cy="4762500"/>
          </a:xfrm>
          <a:prstGeom prst="rect">
            <a:avLst/>
          </a:prstGeom>
        </p:spPr>
      </p:pic>
      <p:pic>
        <p:nvPicPr>
          <p:cNvPr id="15" name="تصویر 15">
            <a:extLst>
              <a:ext uri="{FF2B5EF4-FFF2-40B4-BE49-F238E27FC236}">
                <a16:creationId xmlns:a16="http://schemas.microsoft.com/office/drawing/2014/main" id="{D7EEECBB-03AD-114E-9632-444526FCE79E}"/>
              </a:ext>
            </a:extLst>
          </p:cNvPr>
          <p:cNvPicPr>
            <a:picLocks noChangeAspect="1"/>
          </p:cNvPicPr>
          <p:nvPr/>
        </p:nvPicPr>
        <p:blipFill>
          <a:blip r:embed="rId3"/>
          <a:stretch>
            <a:fillRect/>
          </a:stretch>
        </p:blipFill>
        <p:spPr>
          <a:xfrm>
            <a:off x="5541819" y="1920754"/>
            <a:ext cx="6264234" cy="4604490"/>
          </a:xfrm>
          <a:prstGeom prst="rect">
            <a:avLst/>
          </a:prstGeom>
        </p:spPr>
      </p:pic>
    </p:spTree>
    <p:extLst>
      <p:ext uri="{BB962C8B-B14F-4D97-AF65-F5344CB8AC3E}">
        <p14:creationId xmlns:p14="http://schemas.microsoft.com/office/powerpoint/2010/main" val="157578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6230FCBB-3BBC-FF4E-866F-19DCAADD9E16}"/>
              </a:ext>
            </a:extLst>
          </p:cNvPr>
          <p:cNvSpPr txBox="1">
            <a:spLocks noGrp="1"/>
          </p:cNvSpPr>
          <p:nvPr>
            <p:ph type="title"/>
          </p:nvPr>
        </p:nvSpPr>
        <p:spPr bwMode="gray">
          <a:prstGeom prst="rect">
            <a:avLst/>
          </a:prstGeom>
        </p:spPr>
        <p:txBody>
          <a:bodyPr vert="horz" lIns="91440" tIns="45720" rIns="91440" bIns="45720" rtlCol="0" anchor="ctr">
            <a:normAutofit fontScale="90000"/>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4400" b="1">
                <a:solidFill>
                  <a:schemeClr val="bg1"/>
                </a:solidFill>
              </a:rPr>
              <a:t>Normal menstrual cycle </a:t>
            </a:r>
          </a:p>
        </p:txBody>
      </p:sp>
      <p:sp>
        <p:nvSpPr>
          <p:cNvPr id="6" name="عنوان 1">
            <a:extLst>
              <a:ext uri="{FF2B5EF4-FFF2-40B4-BE49-F238E27FC236}">
                <a16:creationId xmlns:a16="http://schemas.microsoft.com/office/drawing/2014/main" id="{4A7A93E6-921D-1747-B930-7B432775AB2B}"/>
              </a:ext>
            </a:extLst>
          </p:cNvPr>
          <p:cNvSpPr txBox="1">
            <a:spLocks noGrp="1"/>
          </p:cNvSpPr>
          <p:nvPr>
            <p:ph type="title"/>
          </p:nvPr>
        </p:nvSpPr>
        <p:spPr bwMode="gray">
          <a:xfrm>
            <a:off x="3754759" y="3154769"/>
            <a:ext cx="7619206" cy="2473640"/>
          </a:xfrm>
          <a:prstGeom prst="rect">
            <a:avLst/>
          </a:prstGeom>
        </p:spPr>
        <p:txBody>
          <a:bodyPr vert="horz" lIns="91440" tIns="45720" rIns="91440" bIns="45720" rtlCol="0" anchor="ctr">
            <a:normAutofit/>
          </a:bodyPr>
          <a:lst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200">
                <a:solidFill>
                  <a:schemeClr val="accent6">
                    <a:lumMod val="50000"/>
                  </a:schemeClr>
                </a:solidFill>
              </a:rPr>
              <a:t>مقدار</a:t>
            </a:r>
            <a:r>
              <a:rPr lang="fa-IR" sz="3200" b="1">
                <a:solidFill>
                  <a:schemeClr val="accent6">
                    <a:lumMod val="50000"/>
                  </a:schemeClr>
                </a:solidFill>
              </a:rPr>
              <a:t> </a:t>
            </a:r>
            <a:r>
              <a:rPr lang="fa-IR" sz="3200">
                <a:solidFill>
                  <a:schemeClr val="accent6">
                    <a:lumMod val="50000"/>
                  </a:schemeClr>
                </a:solidFill>
              </a:rPr>
              <a:t>خونریزی</a:t>
            </a:r>
            <a:r>
              <a:rPr lang="fa-IR" sz="3200" b="1">
                <a:solidFill>
                  <a:schemeClr val="accent6">
                    <a:lumMod val="50000"/>
                  </a:schemeClr>
                </a:solidFill>
              </a:rPr>
              <a:t>:</a:t>
            </a:r>
            <a:r>
              <a:rPr lang="fa-IR" sz="3200" b="1">
                <a:solidFill>
                  <a:schemeClr val="accent6"/>
                </a:solidFill>
              </a:rPr>
              <a:t>۸۰ میلی لیتر</a:t>
            </a:r>
            <a:br>
              <a:rPr lang="fa-IR" sz="3200" b="1">
                <a:solidFill>
                  <a:schemeClr val="accent6">
                    <a:lumMod val="50000"/>
                  </a:schemeClr>
                </a:solidFill>
              </a:rPr>
            </a:br>
            <a:r>
              <a:rPr lang="fa-IR" sz="3200">
                <a:solidFill>
                  <a:schemeClr val="accent6">
                    <a:lumMod val="50000"/>
                  </a:schemeClr>
                </a:solidFill>
              </a:rPr>
              <a:t>مدت</a:t>
            </a:r>
            <a:r>
              <a:rPr lang="fa-IR" sz="3200" b="1">
                <a:solidFill>
                  <a:schemeClr val="accent6">
                    <a:lumMod val="50000"/>
                  </a:schemeClr>
                </a:solidFill>
              </a:rPr>
              <a:t> </a:t>
            </a:r>
            <a:r>
              <a:rPr lang="fa-IR" sz="3200">
                <a:solidFill>
                  <a:schemeClr val="accent6">
                    <a:lumMod val="50000"/>
                  </a:schemeClr>
                </a:solidFill>
              </a:rPr>
              <a:t>خونریزی</a:t>
            </a:r>
            <a:r>
              <a:rPr lang="fa-IR" sz="3200" b="1">
                <a:solidFill>
                  <a:schemeClr val="accent6">
                    <a:lumMod val="50000"/>
                  </a:schemeClr>
                </a:solidFill>
              </a:rPr>
              <a:t>:</a:t>
            </a:r>
            <a:r>
              <a:rPr lang="fa-IR" sz="3200" b="1">
                <a:solidFill>
                  <a:schemeClr val="accent6"/>
                </a:solidFill>
              </a:rPr>
              <a:t>۷</a:t>
            </a:r>
            <a:r>
              <a:rPr lang="fa-IR" sz="3200" b="1">
                <a:solidFill>
                  <a:srgbClr val="00B050"/>
                </a:solidFill>
              </a:rPr>
              <a:t> </a:t>
            </a:r>
            <a:r>
              <a:rPr lang="fa-IR" sz="3200" b="1">
                <a:solidFill>
                  <a:schemeClr val="accent6"/>
                </a:solidFill>
              </a:rPr>
              <a:t>روز</a:t>
            </a:r>
            <a:br>
              <a:rPr lang="fa-IR" sz="3200" b="1">
                <a:solidFill>
                  <a:schemeClr val="accent6">
                    <a:lumMod val="50000"/>
                  </a:schemeClr>
                </a:solidFill>
              </a:rPr>
            </a:br>
            <a:r>
              <a:rPr lang="fa-IR" sz="3200">
                <a:solidFill>
                  <a:schemeClr val="accent6">
                    <a:lumMod val="50000"/>
                  </a:schemeClr>
                </a:solidFill>
              </a:rPr>
              <a:t>مدت</a:t>
            </a:r>
            <a:r>
              <a:rPr lang="fa-IR" sz="3200" b="1">
                <a:solidFill>
                  <a:schemeClr val="accent6">
                    <a:lumMod val="50000"/>
                  </a:schemeClr>
                </a:solidFill>
              </a:rPr>
              <a:t> </a:t>
            </a:r>
            <a:r>
              <a:rPr lang="fa-IR" sz="3200">
                <a:solidFill>
                  <a:schemeClr val="accent6">
                    <a:lumMod val="50000"/>
                  </a:schemeClr>
                </a:solidFill>
              </a:rPr>
              <a:t>یک</a:t>
            </a:r>
            <a:r>
              <a:rPr lang="fa-IR" sz="3200" b="1">
                <a:solidFill>
                  <a:schemeClr val="accent6">
                    <a:lumMod val="50000"/>
                  </a:schemeClr>
                </a:solidFill>
              </a:rPr>
              <a:t> </a:t>
            </a:r>
            <a:r>
              <a:rPr lang="fa-IR" sz="3200">
                <a:solidFill>
                  <a:schemeClr val="accent6">
                    <a:lumMod val="50000"/>
                  </a:schemeClr>
                </a:solidFill>
              </a:rPr>
              <a:t>سیکل</a:t>
            </a:r>
            <a:r>
              <a:rPr lang="fa-IR" sz="3200" b="1">
                <a:solidFill>
                  <a:schemeClr val="accent6">
                    <a:lumMod val="50000"/>
                  </a:schemeClr>
                </a:solidFill>
              </a:rPr>
              <a:t>: </a:t>
            </a:r>
            <a:r>
              <a:rPr lang="fa-IR" sz="3200" b="1">
                <a:solidFill>
                  <a:schemeClr val="accent6"/>
                </a:solidFill>
              </a:rPr>
              <a:t>۲۱ تا ۳۲ روز</a:t>
            </a:r>
          </a:p>
        </p:txBody>
      </p:sp>
    </p:spTree>
    <p:extLst>
      <p:ext uri="{BB962C8B-B14F-4D97-AF65-F5344CB8AC3E}">
        <p14:creationId xmlns:p14="http://schemas.microsoft.com/office/powerpoint/2010/main" val="352014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اتاق جلسه یونی">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36</Slides>
  <Notes>0</Notes>
  <HiddenSlides>0</HiddenSlides>
  <ScaleCrop>false</ScaleCrop>
  <HeadingPairs>
    <vt:vector size="4" baseType="variant">
      <vt:variant>
        <vt:lpstr>طرح زمینه</vt:lpstr>
      </vt:variant>
      <vt:variant>
        <vt:i4>1</vt:i4>
      </vt:variant>
      <vt:variant>
        <vt:lpstr>عنوان های اسلاید</vt:lpstr>
      </vt:variant>
      <vt:variant>
        <vt:i4>36</vt:i4>
      </vt:variant>
    </vt:vector>
  </HeadingPairs>
  <TitlesOfParts>
    <vt:vector size="37" baseType="lpstr">
      <vt:lpstr>اتاق جلسه یونی</vt:lpstr>
      <vt:lpstr>بسم الله الرحمن الرحیم    مورنینگ پزشکی خانواده دانشگاه علوم پزشکی تهران   بیمار خانم ۴۱ ساله با شکایت AUB   ارائه دهنده:دکتر امید فردین مهر،دستیار پزشکی خانواده   استاد راهنما:سرکار خانم دکتر طاولی،دانشیار گروه زنان   آذر ماه ۱۴۰۰</vt:lpstr>
      <vt:lpstr>:Case presentation </vt:lpstr>
      <vt:lpstr>:PMH </vt:lpstr>
      <vt:lpstr>DH: قرص لووتیروکسین ۵۰ روزانه ۱ عدد از۱۴ سال پیش. قرص سرترالین۱۰۰ روزانه ۱ عدد از ۳ سال پیش. قرص کلردیازپوکساید ۵ میلی گرم شبها یک عدد از ۳سال پیش قرص پروپرانول ۲۰ میلی گرم شبها یک عدد.از ۲سال پیش  قرص فروس سولفات روزانه ۲ عدد از ۲ماه پیش.</vt:lpstr>
      <vt:lpstr>FH: سابقه ی هیسترکتومی در عمه  بیمار در سن ۴۵ سالگی بعلت خونریزی.که خوش خیم بوده. Vital sign: BP:95/70 PR:90 RR:16 بیمار بی حال و Paleاست.</vt:lpstr>
      <vt:lpstr>:Problem list </vt:lpstr>
      <vt:lpstr>?What is AUB</vt:lpstr>
      <vt:lpstr>Normal menstrual cycle </vt:lpstr>
      <vt:lpstr>Normal menstrual cycle </vt:lpstr>
      <vt:lpstr>ارائه PowerPoint</vt:lpstr>
      <vt:lpstr>:Differential diagnosis</vt:lpstr>
      <vt:lpstr>ارائه PowerPoint</vt:lpstr>
      <vt:lpstr>Polyp :</vt:lpstr>
      <vt:lpstr>Adenomyosis:</vt:lpstr>
      <vt:lpstr>Leiomyoma:</vt:lpstr>
      <vt:lpstr>Malignancy:</vt:lpstr>
      <vt:lpstr>Ovolatory disfunction :</vt:lpstr>
      <vt:lpstr>:Approach </vt:lpstr>
      <vt:lpstr>:Approach</vt:lpstr>
      <vt:lpstr>:Approach </vt:lpstr>
      <vt:lpstr>در آزمایش درخواستی دنبال چه میگردیم؟</vt:lpstr>
      <vt:lpstr>بررسی جواب آزمایش خون بیمار:</vt:lpstr>
      <vt:lpstr>در سونوگرافی دنبال چه باشیم؟</vt:lpstr>
      <vt:lpstr>جواب سونوگرافی بیمار:</vt:lpstr>
      <vt:lpstr>ارائه PowerPoint</vt:lpstr>
      <vt:lpstr>:About polyp</vt:lpstr>
      <vt:lpstr>ا پولیپ های بدون علامت فقط در صورتی خارج میشوند که: پولیپ از دهانه رحم آویزان شده باشند. پولیپ بزرگتر از 1/5 سانتی مترباشند. در افراد نابارور در افرادی که دچار سقط مکرر هستند پولیپهای متعدد افراد یائسه</vt:lpstr>
      <vt:lpstr>:Treatment </vt:lpstr>
      <vt:lpstr>سطوح پیشگیری :</vt:lpstr>
      <vt:lpstr>چه کسانی بیشتر دچار پولیپ میشوند؟</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مورنینگ پزشکی خانواده دانشگاه علوم پزشکی تهران   بیمار خانم ۴۱ ساله با شکایت AUB   ارائه دهنده:دکتر امید فردین مهر،دستیار پزشکی خانواده   استاد راهنما:سرکار خانم دکتر طاولی   آذر ماه ۱۴۰۰</dc:title>
  <dc:creator>کاربر ناشناخته</dc:creator>
  <cp:lastModifiedBy>کاربر ناشناخته</cp:lastModifiedBy>
  <cp:revision>27</cp:revision>
  <dcterms:created xsi:type="dcterms:W3CDTF">2021-12-13T14:25:40Z</dcterms:created>
  <dcterms:modified xsi:type="dcterms:W3CDTF">2021-12-17T20:53:48Z</dcterms:modified>
</cp:coreProperties>
</file>